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78" r:id="rId6"/>
    <p:sldId id="261" r:id="rId7"/>
    <p:sldId id="262" r:id="rId8"/>
    <p:sldId id="286" r:id="rId9"/>
    <p:sldId id="287" r:id="rId10"/>
    <p:sldId id="284" r:id="rId11"/>
    <p:sldId id="274" r:id="rId12"/>
    <p:sldId id="281" r:id="rId13"/>
    <p:sldId id="266" r:id="rId14"/>
    <p:sldId id="267" r:id="rId15"/>
    <p:sldId id="268" r:id="rId16"/>
    <p:sldId id="269" r:id="rId17"/>
    <p:sldId id="283" r:id="rId18"/>
    <p:sldId id="280" r:id="rId19"/>
    <p:sldId id="272" r:id="rId20"/>
    <p:sldId id="271" r:id="rId21"/>
    <p:sldId id="273" r:id="rId22"/>
    <p:sldId id="277" r:id="rId23"/>
    <p:sldId id="276"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083D7-3BEB-41B4-ACE7-C2F63EC53C76}" v="68" dt="2025-09-16T14:50:31.745"/>
    <p1510:client id="{C5D6A9F8-0E9E-75B6-7F3E-1797D9921337}" v="65" dt="2025-09-16T15:17:39.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ee Norman" userId="S::snorman.317@chadwellprimaryschool.co.uk::ad3f1a10-3ba6-4fef-a9ae-b5198734013e" providerId="AD" clId="Web-{C5D6A9F8-0E9E-75B6-7F3E-1797D9921337}"/>
    <pc:docChg chg="modSld">
      <pc:chgData name="Sheree Norman" userId="S::snorman.317@chadwellprimaryschool.co.uk::ad3f1a10-3ba6-4fef-a9ae-b5198734013e" providerId="AD" clId="Web-{C5D6A9F8-0E9E-75B6-7F3E-1797D9921337}" dt="2025-09-16T15:17:39.013" v="63" actId="20577"/>
      <pc:docMkLst>
        <pc:docMk/>
      </pc:docMkLst>
      <pc:sldChg chg="modSp">
        <pc:chgData name="Sheree Norman" userId="S::snorman.317@chadwellprimaryschool.co.uk::ad3f1a10-3ba6-4fef-a9ae-b5198734013e" providerId="AD" clId="Web-{C5D6A9F8-0E9E-75B6-7F3E-1797D9921337}" dt="2025-09-16T15:17:39.013" v="63" actId="20577"/>
        <pc:sldMkLst>
          <pc:docMk/>
          <pc:sldMk cId="3994917445" sldId="276"/>
        </pc:sldMkLst>
        <pc:spChg chg="mod">
          <ac:chgData name="Sheree Norman" userId="S::snorman.317@chadwellprimaryschool.co.uk::ad3f1a10-3ba6-4fef-a9ae-b5198734013e" providerId="AD" clId="Web-{C5D6A9F8-0E9E-75B6-7F3E-1797D9921337}" dt="2025-09-16T15:17:39.013" v="63" actId="20577"/>
          <ac:spMkLst>
            <pc:docMk/>
            <pc:sldMk cId="3994917445" sldId="276"/>
            <ac:spMk id="7" creationId="{00000000-0000-0000-0000-000000000000}"/>
          </ac:spMkLst>
        </pc:spChg>
      </pc:sldChg>
    </pc:docChg>
  </pc:docChgLst>
  <pc:docChgLst>
    <pc:chgData name="Patel, D" userId="S::dpatel132.317@chadwellprimaryschool.co.uk::84530804-34e0-490c-911c-aa61c08b4e5d" providerId="AD" clId="Web-{4FD5BD91-39AF-66B1-33BB-86D3567D7376}"/>
    <pc:docChg chg="addSld delSld modSld">
      <pc:chgData name="Patel, D" userId="S::dpatel132.317@chadwellprimaryschool.co.uk::84530804-34e0-490c-911c-aa61c08b4e5d" providerId="AD" clId="Web-{4FD5BD91-39AF-66B1-33BB-86D3567D7376}" dt="2025-09-08T16:24:50.121" v="7" actId="1076"/>
      <pc:docMkLst>
        <pc:docMk/>
      </pc:docMkLst>
      <pc:sldChg chg="del">
        <pc:chgData name="Patel, D" userId="S::dpatel132.317@chadwellprimaryschool.co.uk::84530804-34e0-490c-911c-aa61c08b4e5d" providerId="AD" clId="Web-{4FD5BD91-39AF-66B1-33BB-86D3567D7376}" dt="2025-09-08T16:24:38.590" v="4"/>
        <pc:sldMkLst>
          <pc:docMk/>
          <pc:sldMk cId="2627720346" sldId="270"/>
        </pc:sldMkLst>
      </pc:sldChg>
      <pc:sldChg chg="del">
        <pc:chgData name="Patel, D" userId="S::dpatel132.317@chadwellprimaryschool.co.uk::84530804-34e0-490c-911c-aa61c08b4e5d" providerId="AD" clId="Web-{4FD5BD91-39AF-66B1-33BB-86D3567D7376}" dt="2025-09-08T16:24:17.573" v="0"/>
        <pc:sldMkLst>
          <pc:docMk/>
          <pc:sldMk cId="2334547971" sldId="272"/>
        </pc:sldMkLst>
      </pc:sldChg>
      <pc:sldChg chg="modSp add">
        <pc:chgData name="Patel, D" userId="S::dpatel132.317@chadwellprimaryschool.co.uk::84530804-34e0-490c-911c-aa61c08b4e5d" providerId="AD" clId="Web-{4FD5BD91-39AF-66B1-33BB-86D3567D7376}" dt="2025-09-08T16:24:50.121" v="7" actId="1076"/>
        <pc:sldMkLst>
          <pc:docMk/>
          <pc:sldMk cId="2371390406" sldId="272"/>
        </pc:sldMkLst>
        <pc:spChg chg="mod">
          <ac:chgData name="Patel, D" userId="S::dpatel132.317@chadwellprimaryschool.co.uk::84530804-34e0-490c-911c-aa61c08b4e5d" providerId="AD" clId="Web-{4FD5BD91-39AF-66B1-33BB-86D3567D7376}" dt="2025-09-08T16:24:50.121" v="7" actId="1076"/>
          <ac:spMkLst>
            <pc:docMk/>
            <pc:sldMk cId="2371390406" sldId="272"/>
            <ac:spMk id="3" creationId="{00000000-0000-0000-0000-000000000000}"/>
          </ac:spMkLst>
        </pc:spChg>
      </pc:sldChg>
      <pc:sldChg chg="add">
        <pc:chgData name="Patel, D" userId="S::dpatel132.317@chadwellprimaryschool.co.uk::84530804-34e0-490c-911c-aa61c08b4e5d" providerId="AD" clId="Web-{4FD5BD91-39AF-66B1-33BB-86D3567D7376}" dt="2025-09-08T16:24:25.933" v="3"/>
        <pc:sldMkLst>
          <pc:docMk/>
          <pc:sldMk cId="3446159143" sldId="284"/>
        </pc:sldMkLst>
      </pc:sldChg>
      <pc:sldChg chg="add">
        <pc:chgData name="Patel, D" userId="S::dpatel132.317@chadwellprimaryschool.co.uk::84530804-34e0-490c-911c-aa61c08b4e5d" providerId="AD" clId="Web-{4FD5BD91-39AF-66B1-33BB-86D3567D7376}" dt="2025-09-08T16:24:19.245" v="1"/>
        <pc:sldMkLst>
          <pc:docMk/>
          <pc:sldMk cId="1408776156" sldId="286"/>
        </pc:sldMkLst>
      </pc:sldChg>
      <pc:sldChg chg="add">
        <pc:chgData name="Patel, D" userId="S::dpatel132.317@chadwellprimaryschool.co.uk::84530804-34e0-490c-911c-aa61c08b4e5d" providerId="AD" clId="Web-{4FD5BD91-39AF-66B1-33BB-86D3567D7376}" dt="2025-09-08T16:24:19.370" v="2"/>
        <pc:sldMkLst>
          <pc:docMk/>
          <pc:sldMk cId="1628860893" sldId="287"/>
        </pc:sldMkLst>
      </pc:sldChg>
    </pc:docChg>
  </pc:docChgLst>
  <pc:docChgLst>
    <pc:chgData name="Patel, D" userId="S::dpatel132.317@chadwellprimaryschool.co.uk::84530804-34e0-490c-911c-aa61c08b4e5d" providerId="AD" clId="Web-{B958BCE8-C895-A201-13DB-9E843242B6C1}"/>
    <pc:docChg chg="addSld delSld modSld sldOrd">
      <pc:chgData name="Patel, D" userId="S::dpatel132.317@chadwellprimaryschool.co.uk::84530804-34e0-490c-911c-aa61c08b4e5d" providerId="AD" clId="Web-{B958BCE8-C895-A201-13DB-9E843242B6C1}" dt="2025-09-09T16:25:15.129" v="144"/>
      <pc:docMkLst>
        <pc:docMk/>
      </pc:docMkLst>
      <pc:sldChg chg="modSp">
        <pc:chgData name="Patel, D" userId="S::dpatel132.317@chadwellprimaryschool.co.uk::84530804-34e0-490c-911c-aa61c08b4e5d" providerId="AD" clId="Web-{B958BCE8-C895-A201-13DB-9E843242B6C1}" dt="2025-09-09T16:05:20.556" v="2" actId="20577"/>
        <pc:sldMkLst>
          <pc:docMk/>
          <pc:sldMk cId="176498451" sldId="256"/>
        </pc:sldMkLst>
        <pc:spChg chg="mod">
          <ac:chgData name="Patel, D" userId="S::dpatel132.317@chadwellprimaryschool.co.uk::84530804-34e0-490c-911c-aa61c08b4e5d" providerId="AD" clId="Web-{B958BCE8-C895-A201-13DB-9E843242B6C1}" dt="2025-09-09T16:05:20.556" v="2" actId="20577"/>
          <ac:spMkLst>
            <pc:docMk/>
            <pc:sldMk cId="176498451" sldId="256"/>
            <ac:spMk id="3" creationId="{00000000-0000-0000-0000-000000000000}"/>
          </ac:spMkLst>
        </pc:spChg>
      </pc:sldChg>
      <pc:sldChg chg="addSp delSp modSp">
        <pc:chgData name="Patel, D" userId="S::dpatel132.317@chadwellprimaryschool.co.uk::84530804-34e0-490c-911c-aa61c08b4e5d" providerId="AD" clId="Web-{B958BCE8-C895-A201-13DB-9E843242B6C1}" dt="2025-09-09T16:23:51.471" v="130" actId="20577"/>
        <pc:sldMkLst>
          <pc:docMk/>
          <pc:sldMk cId="953254451" sldId="266"/>
        </pc:sldMkLst>
        <pc:spChg chg="mod">
          <ac:chgData name="Patel, D" userId="S::dpatel132.317@chadwellprimaryschool.co.uk::84530804-34e0-490c-911c-aa61c08b4e5d" providerId="AD" clId="Web-{B958BCE8-C895-A201-13DB-9E843242B6C1}" dt="2025-09-09T16:23:51.471" v="130" actId="20577"/>
          <ac:spMkLst>
            <pc:docMk/>
            <pc:sldMk cId="953254451" sldId="266"/>
            <ac:spMk id="3" creationId="{00000000-0000-0000-0000-000000000000}"/>
          </ac:spMkLst>
        </pc:spChg>
        <pc:picChg chg="add mod">
          <ac:chgData name="Patel, D" userId="S::dpatel132.317@chadwellprimaryschool.co.uk::84530804-34e0-490c-911c-aa61c08b4e5d" providerId="AD" clId="Web-{B958BCE8-C895-A201-13DB-9E843242B6C1}" dt="2025-09-09T16:23:11.188" v="106" actId="1076"/>
          <ac:picMkLst>
            <pc:docMk/>
            <pc:sldMk cId="953254451" sldId="266"/>
            <ac:picMk id="5" creationId="{FA49FE81-E033-8CB3-8219-2DD79939EC63}"/>
          </ac:picMkLst>
        </pc:picChg>
        <pc:picChg chg="mod">
          <ac:chgData name="Patel, D" userId="S::dpatel132.317@chadwellprimaryschool.co.uk::84530804-34e0-490c-911c-aa61c08b4e5d" providerId="AD" clId="Web-{B958BCE8-C895-A201-13DB-9E843242B6C1}" dt="2025-09-09T16:23:32.095" v="117" actId="1076"/>
          <ac:picMkLst>
            <pc:docMk/>
            <pc:sldMk cId="953254451" sldId="266"/>
            <ac:picMk id="7" creationId="{8750DD77-0195-5FDD-9A9A-EB5B8AF9E6CF}"/>
          </ac:picMkLst>
        </pc:picChg>
        <pc:picChg chg="mod">
          <ac:chgData name="Patel, D" userId="S::dpatel132.317@chadwellprimaryschool.co.uk::84530804-34e0-490c-911c-aa61c08b4e5d" providerId="AD" clId="Web-{B958BCE8-C895-A201-13DB-9E843242B6C1}" dt="2025-09-09T16:23:35.611" v="118" actId="1076"/>
          <ac:picMkLst>
            <pc:docMk/>
            <pc:sldMk cId="953254451" sldId="266"/>
            <ac:picMk id="8" creationId="{73677C9E-B7E4-5C61-58E3-52CC69B22470}"/>
          </ac:picMkLst>
        </pc:picChg>
        <pc:picChg chg="add mod">
          <ac:chgData name="Patel, D" userId="S::dpatel132.317@chadwellprimaryschool.co.uk::84530804-34e0-490c-911c-aa61c08b4e5d" providerId="AD" clId="Web-{B958BCE8-C895-A201-13DB-9E843242B6C1}" dt="2025-09-09T16:23:12.532" v="107" actId="1076"/>
          <ac:picMkLst>
            <pc:docMk/>
            <pc:sldMk cId="953254451" sldId="266"/>
            <ac:picMk id="9" creationId="{E83F9727-DCB2-5168-A598-5123D68E448A}"/>
          </ac:picMkLst>
        </pc:picChg>
        <pc:picChg chg="add mod">
          <ac:chgData name="Patel, D" userId="S::dpatel132.317@chadwellprimaryschool.co.uk::84530804-34e0-490c-911c-aa61c08b4e5d" providerId="AD" clId="Web-{B958BCE8-C895-A201-13DB-9E843242B6C1}" dt="2025-09-09T16:23:17.017" v="110" actId="1076"/>
          <ac:picMkLst>
            <pc:docMk/>
            <pc:sldMk cId="953254451" sldId="266"/>
            <ac:picMk id="10" creationId="{0F639DCC-BC69-9B19-F51D-86E466BE3928}"/>
          </ac:picMkLst>
        </pc:picChg>
        <pc:picChg chg="add mod">
          <ac:chgData name="Patel, D" userId="S::dpatel132.317@chadwellprimaryschool.co.uk::84530804-34e0-490c-911c-aa61c08b4e5d" providerId="AD" clId="Web-{B958BCE8-C895-A201-13DB-9E843242B6C1}" dt="2025-09-09T16:23:19.939" v="112" actId="14100"/>
          <ac:picMkLst>
            <pc:docMk/>
            <pc:sldMk cId="953254451" sldId="266"/>
            <ac:picMk id="11" creationId="{05F9048E-70FF-1AAC-43C4-A353A0F404C3}"/>
          </ac:picMkLst>
        </pc:picChg>
        <pc:picChg chg="add mod">
          <ac:chgData name="Patel, D" userId="S::dpatel132.317@chadwellprimaryschool.co.uk::84530804-34e0-490c-911c-aa61c08b4e5d" providerId="AD" clId="Web-{B958BCE8-C895-A201-13DB-9E843242B6C1}" dt="2025-09-09T16:23:27.986" v="114" actId="14100"/>
          <ac:picMkLst>
            <pc:docMk/>
            <pc:sldMk cId="953254451" sldId="266"/>
            <ac:picMk id="12" creationId="{F472F4D3-C50A-549A-FACA-E90D1074BA19}"/>
          </ac:picMkLst>
        </pc:picChg>
        <pc:picChg chg="add mod">
          <ac:chgData name="Patel, D" userId="S::dpatel132.317@chadwellprimaryschool.co.uk::84530804-34e0-490c-911c-aa61c08b4e5d" providerId="AD" clId="Web-{B958BCE8-C895-A201-13DB-9E843242B6C1}" dt="2025-09-09T16:23:41.330" v="121" actId="1076"/>
          <ac:picMkLst>
            <pc:docMk/>
            <pc:sldMk cId="953254451" sldId="266"/>
            <ac:picMk id="14" creationId="{42307937-D4E4-9975-68C7-D4691CA82D06}"/>
          </ac:picMkLst>
        </pc:picChg>
      </pc:sldChg>
      <pc:sldChg chg="modSp">
        <pc:chgData name="Patel, D" userId="S::dpatel132.317@chadwellprimaryschool.co.uk::84530804-34e0-490c-911c-aa61c08b4e5d" providerId="AD" clId="Web-{B958BCE8-C895-A201-13DB-9E843242B6C1}" dt="2025-09-09T16:06:44.682" v="32" actId="20577"/>
        <pc:sldMkLst>
          <pc:docMk/>
          <pc:sldMk cId="2371390406" sldId="272"/>
        </pc:sldMkLst>
        <pc:spChg chg="mod">
          <ac:chgData name="Patel, D" userId="S::dpatel132.317@chadwellprimaryschool.co.uk::84530804-34e0-490c-911c-aa61c08b4e5d" providerId="AD" clId="Web-{B958BCE8-C895-A201-13DB-9E843242B6C1}" dt="2025-09-09T16:06:44.682" v="32" actId="20577"/>
          <ac:spMkLst>
            <pc:docMk/>
            <pc:sldMk cId="2371390406" sldId="272"/>
            <ac:spMk id="2" creationId="{00000000-0000-0000-0000-000000000000}"/>
          </ac:spMkLst>
        </pc:spChg>
      </pc:sldChg>
      <pc:sldChg chg="modSp ord">
        <pc:chgData name="Patel, D" userId="S::dpatel132.317@chadwellprimaryschool.co.uk::84530804-34e0-490c-911c-aa61c08b4e5d" providerId="AD" clId="Web-{B958BCE8-C895-A201-13DB-9E843242B6C1}" dt="2025-09-09T16:19:58.559" v="44" actId="20577"/>
        <pc:sldMkLst>
          <pc:docMk/>
          <pc:sldMk cId="792410077" sldId="274"/>
        </pc:sldMkLst>
        <pc:spChg chg="mod">
          <ac:chgData name="Patel, D" userId="S::dpatel132.317@chadwellprimaryschool.co.uk::84530804-34e0-490c-911c-aa61c08b4e5d" providerId="AD" clId="Web-{B958BCE8-C895-A201-13DB-9E843242B6C1}" dt="2025-09-09T16:19:58.559" v="44" actId="20577"/>
          <ac:spMkLst>
            <pc:docMk/>
            <pc:sldMk cId="792410077" sldId="274"/>
            <ac:spMk id="3" creationId="{00000000-0000-0000-0000-000000000000}"/>
          </ac:spMkLst>
        </pc:spChg>
      </pc:sldChg>
      <pc:sldChg chg="modSp">
        <pc:chgData name="Patel, D" userId="S::dpatel132.317@chadwellprimaryschool.co.uk::84530804-34e0-490c-911c-aa61c08b4e5d" providerId="AD" clId="Web-{B958BCE8-C895-A201-13DB-9E843242B6C1}" dt="2025-09-09T16:19:18.245" v="39" actId="20577"/>
        <pc:sldMkLst>
          <pc:docMk/>
          <pc:sldMk cId="2254865073" sldId="275"/>
        </pc:sldMkLst>
        <pc:spChg chg="mod">
          <ac:chgData name="Patel, D" userId="S::dpatel132.317@chadwellprimaryschool.co.uk::84530804-34e0-490c-911c-aa61c08b4e5d" providerId="AD" clId="Web-{B958BCE8-C895-A201-13DB-9E843242B6C1}" dt="2025-09-09T16:19:18.245" v="39" actId="20577"/>
          <ac:spMkLst>
            <pc:docMk/>
            <pc:sldMk cId="2254865073" sldId="275"/>
            <ac:spMk id="2" creationId="{00000000-0000-0000-0000-000000000000}"/>
          </ac:spMkLst>
        </pc:spChg>
      </pc:sldChg>
      <pc:sldChg chg="modSp add del">
        <pc:chgData name="Patel, D" userId="S::dpatel132.317@chadwellprimaryschool.co.uk::84530804-34e0-490c-911c-aa61c08b4e5d" providerId="AD" clId="Web-{B958BCE8-C895-A201-13DB-9E843242B6C1}" dt="2025-09-09T16:24:45.894" v="134" actId="20577"/>
        <pc:sldMkLst>
          <pc:docMk/>
          <pc:sldMk cId="3994917445" sldId="276"/>
        </pc:sldMkLst>
        <pc:spChg chg="mod">
          <ac:chgData name="Patel, D" userId="S::dpatel132.317@chadwellprimaryschool.co.uk::84530804-34e0-490c-911c-aa61c08b4e5d" providerId="AD" clId="Web-{B958BCE8-C895-A201-13DB-9E843242B6C1}" dt="2025-09-09T16:24:45.894" v="134" actId="20577"/>
          <ac:spMkLst>
            <pc:docMk/>
            <pc:sldMk cId="3994917445" sldId="276"/>
            <ac:spMk id="7" creationId="{00000000-0000-0000-0000-000000000000}"/>
          </ac:spMkLst>
        </pc:spChg>
      </pc:sldChg>
      <pc:sldChg chg="add del">
        <pc:chgData name="Patel, D" userId="S::dpatel132.317@chadwellprimaryschool.co.uk::84530804-34e0-490c-911c-aa61c08b4e5d" providerId="AD" clId="Web-{B958BCE8-C895-A201-13DB-9E843242B6C1}" dt="2025-09-09T16:18:32.883" v="34"/>
        <pc:sldMkLst>
          <pc:docMk/>
          <pc:sldMk cId="2956939445" sldId="277"/>
        </pc:sldMkLst>
      </pc:sldChg>
      <pc:sldChg chg="addSp modSp">
        <pc:chgData name="Patel, D" userId="S::dpatel132.317@chadwellprimaryschool.co.uk::84530804-34e0-490c-911c-aa61c08b4e5d" providerId="AD" clId="Web-{B958BCE8-C895-A201-13DB-9E843242B6C1}" dt="2025-09-09T16:25:08.019" v="139" actId="20577"/>
        <pc:sldMkLst>
          <pc:docMk/>
          <pc:sldMk cId="2982979484" sldId="278"/>
        </pc:sldMkLst>
        <pc:spChg chg="add mod">
          <ac:chgData name="Patel, D" userId="S::dpatel132.317@chadwellprimaryschool.co.uk::84530804-34e0-490c-911c-aa61c08b4e5d" providerId="AD" clId="Web-{B958BCE8-C895-A201-13DB-9E843242B6C1}" dt="2025-09-09T16:25:08.019" v="139" actId="20577"/>
          <ac:spMkLst>
            <pc:docMk/>
            <pc:sldMk cId="2982979484" sldId="278"/>
            <ac:spMk id="3" creationId="{A50C2EF3-99D9-4628-AE87-518A63D1A222}"/>
          </ac:spMkLst>
        </pc:spChg>
        <pc:spChg chg="mod">
          <ac:chgData name="Patel, D" userId="S::dpatel132.317@chadwellprimaryschool.co.uk::84530804-34e0-490c-911c-aa61c08b4e5d" providerId="AD" clId="Web-{B958BCE8-C895-A201-13DB-9E843242B6C1}" dt="2025-09-09T16:05:37.681" v="20" actId="20577"/>
          <ac:spMkLst>
            <pc:docMk/>
            <pc:sldMk cId="2982979484" sldId="278"/>
            <ac:spMk id="4" creationId="{00000000-0000-0000-0000-000000000000}"/>
          </ac:spMkLst>
        </pc:spChg>
        <pc:spChg chg="mod">
          <ac:chgData name="Patel, D" userId="S::dpatel132.317@chadwellprimaryschool.co.uk::84530804-34e0-490c-911c-aa61c08b4e5d" providerId="AD" clId="Web-{B958BCE8-C895-A201-13DB-9E843242B6C1}" dt="2025-09-09T16:05:32.822" v="6" actId="20577"/>
          <ac:spMkLst>
            <pc:docMk/>
            <pc:sldMk cId="2982979484" sldId="278"/>
            <ac:spMk id="6" creationId="{00000000-0000-0000-0000-000000000000}"/>
          </ac:spMkLst>
        </pc:spChg>
      </pc:sldChg>
      <pc:sldChg chg="delSp add del">
        <pc:chgData name="Patel, D" userId="S::dpatel132.317@chadwellprimaryschool.co.uk::84530804-34e0-490c-911c-aa61c08b4e5d" providerId="AD" clId="Web-{B958BCE8-C895-A201-13DB-9E843242B6C1}" dt="2025-09-09T16:25:15.129" v="144"/>
        <pc:sldMkLst>
          <pc:docMk/>
          <pc:sldMk cId="3144183633" sldId="279"/>
        </pc:sldMkLst>
      </pc:sldChg>
      <pc:sldChg chg="modSp">
        <pc:chgData name="Patel, D" userId="S::dpatel132.317@chadwellprimaryschool.co.uk::84530804-34e0-490c-911c-aa61c08b4e5d" providerId="AD" clId="Web-{B958BCE8-C895-A201-13DB-9E843242B6C1}" dt="2025-09-09T16:06:35.307" v="28" actId="20577"/>
        <pc:sldMkLst>
          <pc:docMk/>
          <pc:sldMk cId="1998679480" sldId="280"/>
        </pc:sldMkLst>
        <pc:spChg chg="mod">
          <ac:chgData name="Patel, D" userId="S::dpatel132.317@chadwellprimaryschool.co.uk::84530804-34e0-490c-911c-aa61c08b4e5d" providerId="AD" clId="Web-{B958BCE8-C895-A201-13DB-9E843242B6C1}" dt="2025-09-09T16:06:35.307" v="28" actId="20577"/>
          <ac:spMkLst>
            <pc:docMk/>
            <pc:sldMk cId="1998679480" sldId="280"/>
            <ac:spMk id="3" creationId="{388E6F6A-0545-42C2-B845-D88B5BA42981}"/>
          </ac:spMkLst>
        </pc:spChg>
      </pc:sldChg>
      <pc:sldChg chg="modSp">
        <pc:chgData name="Patel, D" userId="S::dpatel132.317@chadwellprimaryschool.co.uk::84530804-34e0-490c-911c-aa61c08b4e5d" providerId="AD" clId="Web-{B958BCE8-C895-A201-13DB-9E843242B6C1}" dt="2025-09-09T16:06:16.213" v="25" actId="20577"/>
        <pc:sldMkLst>
          <pc:docMk/>
          <pc:sldMk cId="288268802" sldId="283"/>
        </pc:sldMkLst>
        <pc:spChg chg="mod">
          <ac:chgData name="Patel, D" userId="S::dpatel132.317@chadwellprimaryschool.co.uk::84530804-34e0-490c-911c-aa61c08b4e5d" providerId="AD" clId="Web-{B958BCE8-C895-A201-13DB-9E843242B6C1}" dt="2025-09-09T16:06:16.213" v="25" actId="20577"/>
          <ac:spMkLst>
            <pc:docMk/>
            <pc:sldMk cId="288268802" sldId="283"/>
            <ac:spMk id="2" creationId="{32200394-8693-EBAD-4DB8-DB2AE42AAE96}"/>
          </ac:spMkLst>
        </pc:spChg>
      </pc:sldChg>
      <pc:sldChg chg="delSp modSp">
        <pc:chgData name="Patel, D" userId="S::dpatel132.317@chadwellprimaryschool.co.uk::84530804-34e0-490c-911c-aa61c08b4e5d" providerId="AD" clId="Web-{B958BCE8-C895-A201-13DB-9E843242B6C1}" dt="2025-09-09T16:05:56.635" v="23" actId="1076"/>
        <pc:sldMkLst>
          <pc:docMk/>
          <pc:sldMk cId="3446159143" sldId="284"/>
        </pc:sldMkLst>
        <pc:spChg chg="mod">
          <ac:chgData name="Patel, D" userId="S::dpatel132.317@chadwellprimaryschool.co.uk::84530804-34e0-490c-911c-aa61c08b4e5d" providerId="AD" clId="Web-{B958BCE8-C895-A201-13DB-9E843242B6C1}" dt="2025-09-09T16:05:56.635" v="23" actId="1076"/>
          <ac:spMkLst>
            <pc:docMk/>
            <pc:sldMk cId="3446159143" sldId="284"/>
            <ac:spMk id="7" creationId="{18574433-96B9-830D-9BE0-82F90EBD7E59}"/>
          </ac:spMkLst>
        </pc:spChg>
      </pc:sldChg>
      <pc:sldChg chg="new del">
        <pc:chgData name="Patel, D" userId="S::dpatel132.317@chadwellprimaryschool.co.uk::84530804-34e0-490c-911c-aa61c08b4e5d" providerId="AD" clId="Web-{B958BCE8-C895-A201-13DB-9E843242B6C1}" dt="2025-09-09T16:25:13.238" v="143"/>
        <pc:sldMkLst>
          <pc:docMk/>
          <pc:sldMk cId="1491994883" sldId="288"/>
        </pc:sldMkLst>
      </pc:sldChg>
    </pc:docChg>
  </pc:docChgLst>
  <pc:docChgLst>
    <pc:chgData name="Gurjeet Gaurh" userId="S::ggaurh2.317@chadwellprimaryschool.co.uk::f4aac3af-51aa-4991-a240-78b3f73a2fe6" providerId="AD" clId="Web-{B6CCC243-1369-AB37-8FF3-7639DB44C1ED}"/>
    <pc:docChg chg="modSld">
      <pc:chgData name="Gurjeet Gaurh" userId="S::ggaurh2.317@chadwellprimaryschool.co.uk::f4aac3af-51aa-4991-a240-78b3f73a2fe6" providerId="AD" clId="Web-{B6CCC243-1369-AB37-8FF3-7639DB44C1ED}" dt="2025-09-10T07:37:59.714" v="21" actId="20577"/>
      <pc:docMkLst>
        <pc:docMk/>
      </pc:docMkLst>
      <pc:sldChg chg="modSp">
        <pc:chgData name="Gurjeet Gaurh" userId="S::ggaurh2.317@chadwellprimaryschool.co.uk::f4aac3af-51aa-4991-a240-78b3f73a2fe6" providerId="AD" clId="Web-{B6CCC243-1369-AB37-8FF3-7639DB44C1ED}" dt="2025-09-10T07:37:59.714" v="21" actId="20577"/>
        <pc:sldMkLst>
          <pc:docMk/>
          <pc:sldMk cId="792410077" sldId="274"/>
        </pc:sldMkLst>
        <pc:spChg chg="mod">
          <ac:chgData name="Gurjeet Gaurh" userId="S::ggaurh2.317@chadwellprimaryschool.co.uk::f4aac3af-51aa-4991-a240-78b3f73a2fe6" providerId="AD" clId="Web-{B6CCC243-1369-AB37-8FF3-7639DB44C1ED}" dt="2025-09-10T07:37:59.714" v="21" actId="20577"/>
          <ac:spMkLst>
            <pc:docMk/>
            <pc:sldMk cId="792410077" sldId="274"/>
            <ac:spMk id="3" creationId="{00000000-0000-0000-0000-000000000000}"/>
          </ac:spMkLst>
        </pc:spChg>
      </pc:sldChg>
    </pc:docChg>
  </pc:docChgLst>
  <pc:docChgLst>
    <pc:chgData name="Gurjeet Gaurh" userId="S::ggaurh2.317@chadwellprimaryschool.co.uk::f4aac3af-51aa-4991-a240-78b3f73a2fe6" providerId="AD" clId="Web-{3F5083D7-3BEB-41B4-ACE7-C2F63EC53C76}"/>
    <pc:docChg chg="modSld">
      <pc:chgData name="Gurjeet Gaurh" userId="S::ggaurh2.317@chadwellprimaryschool.co.uk::f4aac3af-51aa-4991-a240-78b3f73a2fe6" providerId="AD" clId="Web-{3F5083D7-3BEB-41B4-ACE7-C2F63EC53C76}" dt="2025-09-16T14:50:31.557" v="65" actId="20577"/>
      <pc:docMkLst>
        <pc:docMk/>
      </pc:docMkLst>
      <pc:sldChg chg="modSp">
        <pc:chgData name="Gurjeet Gaurh" userId="S::ggaurh2.317@chadwellprimaryschool.co.uk::f4aac3af-51aa-4991-a240-78b3f73a2fe6" providerId="AD" clId="Web-{3F5083D7-3BEB-41B4-ACE7-C2F63EC53C76}" dt="2025-09-16T14:49:53.009" v="57" actId="20577"/>
        <pc:sldMkLst>
          <pc:docMk/>
          <pc:sldMk cId="2822426670" sldId="271"/>
        </pc:sldMkLst>
        <pc:spChg chg="mod">
          <ac:chgData name="Gurjeet Gaurh" userId="S::ggaurh2.317@chadwellprimaryschool.co.uk::f4aac3af-51aa-4991-a240-78b3f73a2fe6" providerId="AD" clId="Web-{3F5083D7-3BEB-41B4-ACE7-C2F63EC53C76}" dt="2025-09-16T14:49:53.009" v="57" actId="20577"/>
          <ac:spMkLst>
            <pc:docMk/>
            <pc:sldMk cId="2822426670" sldId="271"/>
            <ac:spMk id="3" creationId="{00000000-0000-0000-0000-000000000000}"/>
          </ac:spMkLst>
        </pc:spChg>
      </pc:sldChg>
      <pc:sldChg chg="modSp">
        <pc:chgData name="Gurjeet Gaurh" userId="S::ggaurh2.317@chadwellprimaryschool.co.uk::f4aac3af-51aa-4991-a240-78b3f73a2fe6" providerId="AD" clId="Web-{3F5083D7-3BEB-41B4-ACE7-C2F63EC53C76}" dt="2025-09-16T14:50:31.557" v="65" actId="20577"/>
        <pc:sldMkLst>
          <pc:docMk/>
          <pc:sldMk cId="2956939445" sldId="277"/>
        </pc:sldMkLst>
        <pc:spChg chg="mod">
          <ac:chgData name="Gurjeet Gaurh" userId="S::ggaurh2.317@chadwellprimaryschool.co.uk::f4aac3af-51aa-4991-a240-78b3f73a2fe6" providerId="AD" clId="Web-{3F5083D7-3BEB-41B4-ACE7-C2F63EC53C76}" dt="2025-09-16T14:50:31.557" v="65" actId="20577"/>
          <ac:spMkLst>
            <pc:docMk/>
            <pc:sldMk cId="2956939445" sldId="27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7492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14626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46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5546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01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6465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164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686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782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40104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1D5AC4-EBF7-4BA7-BAF8-94EF4AFFBAC5}"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9424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D5AC4-EBF7-4BA7-BAF8-94EF4AFFBAC5}" type="datetimeFigureOut">
              <a:rPr lang="en-GB" smtClean="0"/>
              <a:t>16/09/2025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1350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D5AC4-EBF7-4BA7-BAF8-94EF4AFFBAC5}" type="datetimeFigureOut">
              <a:rPr lang="en-GB" smtClean="0"/>
              <a:t>16/09/2025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309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5AC4-EBF7-4BA7-BAF8-94EF4AFFBAC5}" type="datetimeFigureOut">
              <a:rPr lang="en-GB" smtClean="0"/>
              <a:t>16/09/2025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232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D5AC4-EBF7-4BA7-BAF8-94EF4AFFBAC5}"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9898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
        <p:nvSpPr>
          <p:cNvPr id="5" name="Date Placeholder 4"/>
          <p:cNvSpPr>
            <a:spLocks noGrp="1"/>
          </p:cNvSpPr>
          <p:nvPr>
            <p:ph type="dt" sz="half" idx="10"/>
          </p:nvPr>
        </p:nvSpPr>
        <p:spPr/>
        <p:txBody>
          <a:bodyPr/>
          <a:lstStyle/>
          <a:p>
            <a:fld id="{1B1D5AC4-EBF7-4BA7-BAF8-94EF4AFFBAC5}" type="datetimeFigureOut">
              <a:rPr lang="en-GB" smtClean="0"/>
              <a:t>16/09/2025</a:t>
            </a:fld>
            <a:endParaRPr lang="en-GB"/>
          </a:p>
        </p:txBody>
      </p:sp>
    </p:spTree>
    <p:extLst>
      <p:ext uri="{BB962C8B-B14F-4D97-AF65-F5344CB8AC3E}">
        <p14:creationId xmlns:p14="http://schemas.microsoft.com/office/powerpoint/2010/main" val="29806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D5AC4-EBF7-4BA7-BAF8-94EF4AFFBAC5}" type="datetimeFigureOut">
              <a:rPr lang="en-GB" smtClean="0"/>
              <a:t>16/09/2025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B4FAF8-057A-4474-8AFA-729EEACEE57C}" type="slidenum">
              <a:rPr lang="en-GB" smtClean="0"/>
              <a:t>‹#›</a:t>
            </a:fld>
            <a:endParaRPr lang="en-GB"/>
          </a:p>
        </p:txBody>
      </p:sp>
    </p:spTree>
    <p:extLst>
      <p:ext uri="{BB962C8B-B14F-4D97-AF65-F5344CB8AC3E}">
        <p14:creationId xmlns:p14="http://schemas.microsoft.com/office/powerpoint/2010/main" val="398682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9163"/>
            <a:ext cx="7766936" cy="1646302"/>
          </a:xfrm>
        </p:spPr>
        <p:txBody>
          <a:bodyPr/>
          <a:lstStyle/>
          <a:p>
            <a:pPr algn="ctr"/>
            <a:r>
              <a:rPr lang="en-GB" dirty="0">
                <a:solidFill>
                  <a:schemeClr val="tx1"/>
                </a:solidFill>
                <a:latin typeface="NTFPreCursivefk"/>
              </a:rPr>
              <a:t>Year 1 Welcome Meeting</a:t>
            </a:r>
            <a:r>
              <a:rPr lang="en-GB" dirty="0">
                <a:latin typeface="NTFPreCursivefk"/>
              </a:rPr>
              <a:t> </a:t>
            </a:r>
          </a:p>
        </p:txBody>
      </p:sp>
      <p:sp>
        <p:nvSpPr>
          <p:cNvPr id="3" name="Subtitle 2"/>
          <p:cNvSpPr>
            <a:spLocks noGrp="1"/>
          </p:cNvSpPr>
          <p:nvPr>
            <p:ph type="subTitle" idx="1"/>
          </p:nvPr>
        </p:nvSpPr>
        <p:spPr>
          <a:xfrm>
            <a:off x="1507067" y="5740676"/>
            <a:ext cx="7766936" cy="1096899"/>
          </a:xfrm>
        </p:spPr>
        <p:txBody>
          <a:bodyPr>
            <a:normAutofit/>
          </a:bodyPr>
          <a:lstStyle/>
          <a:p>
            <a:pPr algn="ctr"/>
            <a:r>
              <a:rPr lang="en-GB" sz="4400" i="1" dirty="0">
                <a:solidFill>
                  <a:srgbClr val="0070C0"/>
                </a:solidFill>
                <a:latin typeface="NTFPreCursivefk"/>
              </a:rPr>
              <a:t>2025- 2026</a:t>
            </a:r>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947" y="1895465"/>
            <a:ext cx="3741510" cy="354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373" y="-125141"/>
            <a:ext cx="8596668" cy="1320800"/>
          </a:xfrm>
        </p:spPr>
        <p:txBody>
          <a:bodyPr>
            <a:normAutofit/>
          </a:bodyPr>
          <a:lstStyle/>
          <a:p>
            <a:pPr algn="ctr"/>
            <a:r>
              <a:rPr lang="en-GB" sz="5500" b="1" u="sng" dirty="0">
                <a:solidFill>
                  <a:schemeClr val="tx1"/>
                </a:solidFill>
                <a:latin typeface="NTFPreCursivefk" panose="03000400000000000000" pitchFamily="66" charset="0"/>
              </a:rPr>
              <a:t>Writing </a:t>
            </a:r>
          </a:p>
        </p:txBody>
      </p:sp>
      <p:sp>
        <p:nvSpPr>
          <p:cNvPr id="3" name="Content Placeholder 2"/>
          <p:cNvSpPr>
            <a:spLocks noGrp="1"/>
          </p:cNvSpPr>
          <p:nvPr>
            <p:ph idx="1"/>
          </p:nvPr>
        </p:nvSpPr>
        <p:spPr>
          <a:xfrm>
            <a:off x="365323" y="1063050"/>
            <a:ext cx="9779305" cy="5472192"/>
          </a:xfrm>
        </p:spPr>
        <p:txBody>
          <a:bodyPr vert="horz" lIns="91440" tIns="45720" rIns="91440" bIns="45720" rtlCol="0" anchor="t">
            <a:normAutofit/>
          </a:bodyPr>
          <a:lstStyle/>
          <a:p>
            <a:r>
              <a:rPr lang="en-GB" sz="2400" dirty="0">
                <a:latin typeface="NTFPreCursivefk"/>
              </a:rPr>
              <a:t>English lessons are based on a core text. </a:t>
            </a:r>
          </a:p>
          <a:p>
            <a:r>
              <a:rPr lang="en-GB" sz="2400" dirty="0">
                <a:latin typeface="NTFPreCursivefk"/>
              </a:rPr>
              <a:t>Writing is taught both through discrete English lessons and through other areas of the curriculum. </a:t>
            </a:r>
          </a:p>
          <a:p>
            <a:r>
              <a:rPr lang="en-GB" sz="2400" dirty="0">
                <a:latin typeface="NTFPreCursivefk"/>
              </a:rPr>
              <a:t>The texts we will be focusing on this year are: </a:t>
            </a:r>
          </a:p>
          <a:p>
            <a:pPr marL="0" indent="0">
              <a:buNone/>
            </a:pPr>
            <a:r>
              <a:rPr lang="en-GB" sz="2400" dirty="0">
                <a:latin typeface="NTFPreCursivefk"/>
              </a:rPr>
              <a:t>The Colour Monster, The Story Machine, Meesha makes Friends, Katie in London, The Lion Inside, The Curious Case of the Missing Mammoth, Toys in Space, Goldilocks and Just the One Bear</a:t>
            </a:r>
          </a:p>
          <a:p>
            <a:pPr marL="457200" lvl="1" indent="0">
              <a:buNone/>
            </a:pPr>
            <a:endParaRPr lang="en-GB" sz="2600" dirty="0">
              <a:latin typeface="NTFPreCursivefk" panose="03000400000000000000" pitchFamily="66" charset="0"/>
            </a:endParaRPr>
          </a:p>
          <a:p>
            <a:pPr lvl="1"/>
            <a:endParaRPr lang="en-GB" sz="2600" dirty="0">
              <a:latin typeface="NTFPreCursivefk" panose="03000400000000000000" pitchFamily="66" charset="0"/>
            </a:endParaRPr>
          </a:p>
          <a:p>
            <a:endParaRPr lang="en-GB" sz="2800" dirty="0">
              <a:latin typeface="NTFPreCursivefk" panose="03000400000000000000" pitchFamily="66" charset="0"/>
            </a:endParaRPr>
          </a:p>
          <a:p>
            <a:endParaRPr lang="en-GB" sz="2800" dirty="0">
              <a:latin typeface="NTFPreCursivefk" panose="03000400000000000000" pitchFamily="66" charset="0"/>
            </a:endParaRPr>
          </a:p>
          <a:p>
            <a:pPr marL="0" indent="0">
              <a:buNone/>
            </a:pPr>
            <a:endParaRPr lang="en-GB" sz="2800" dirty="0">
              <a:latin typeface="NTFPreCursivefk" panose="03000400000000000000" pitchFamily="66" charset="0"/>
            </a:endParaRPr>
          </a:p>
          <a:p>
            <a:pPr marL="0" indent="0">
              <a:buNone/>
            </a:pPr>
            <a:endParaRPr lang="en-GB" sz="2800" dirty="0">
              <a:latin typeface="NTFPreCursivefk" panose="03000400000000000000" pitchFamily="66" charset="0"/>
            </a:endParaRPr>
          </a:p>
        </p:txBody>
      </p:sp>
      <p:pic>
        <p:nvPicPr>
          <p:cNvPr id="7" name="Picture 6">
            <a:extLst>
              <a:ext uri="{FF2B5EF4-FFF2-40B4-BE49-F238E27FC236}">
                <a16:creationId xmlns:a16="http://schemas.microsoft.com/office/drawing/2014/main" id="{8750DD77-0195-5FDD-9A9A-EB5B8AF9E6CF}"/>
              </a:ext>
            </a:extLst>
          </p:cNvPr>
          <p:cNvPicPr>
            <a:picLocks noChangeAspect="1"/>
          </p:cNvPicPr>
          <p:nvPr/>
        </p:nvPicPr>
        <p:blipFill>
          <a:blip r:embed="rId2"/>
          <a:stretch>
            <a:fillRect/>
          </a:stretch>
        </p:blipFill>
        <p:spPr>
          <a:xfrm>
            <a:off x="10414000" y="-2371"/>
            <a:ext cx="1778000" cy="1888419"/>
          </a:xfrm>
          <a:prstGeom prst="rect">
            <a:avLst/>
          </a:prstGeom>
        </p:spPr>
      </p:pic>
      <p:pic>
        <p:nvPicPr>
          <p:cNvPr id="8" name="Picture 2" descr="Image result for story machine book">
            <a:extLst>
              <a:ext uri="{FF2B5EF4-FFF2-40B4-BE49-F238E27FC236}">
                <a16:creationId xmlns:a16="http://schemas.microsoft.com/office/drawing/2014/main" id="{73677C9E-B7E4-5C61-58E3-52CC69B224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40" t="966" r="24418" b="1017"/>
          <a:stretch/>
        </p:blipFill>
        <p:spPr bwMode="auto">
          <a:xfrm>
            <a:off x="10708640" y="1711908"/>
            <a:ext cx="1483360" cy="2315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ook cover with a child and a goat&#10;&#10;AI-generated content may be incorrect.">
            <a:extLst>
              <a:ext uri="{FF2B5EF4-FFF2-40B4-BE49-F238E27FC236}">
                <a16:creationId xmlns:a16="http://schemas.microsoft.com/office/drawing/2014/main" id="{FA49FE81-E033-8CB3-8219-2DD79939EC63}"/>
              </a:ext>
            </a:extLst>
          </p:cNvPr>
          <p:cNvPicPr>
            <a:picLocks noChangeAspect="1"/>
          </p:cNvPicPr>
          <p:nvPr/>
        </p:nvPicPr>
        <p:blipFill>
          <a:blip r:embed="rId4"/>
          <a:stretch>
            <a:fillRect/>
          </a:stretch>
        </p:blipFill>
        <p:spPr>
          <a:xfrm>
            <a:off x="-861" y="4466765"/>
            <a:ext cx="1773601" cy="2322035"/>
          </a:xfrm>
          <a:prstGeom prst="rect">
            <a:avLst/>
          </a:prstGeom>
        </p:spPr>
      </p:pic>
      <p:pic>
        <p:nvPicPr>
          <p:cNvPr id="9" name="Picture 8" descr="A picture containing text, outdoor&#10;&#10;Description automatically generated">
            <a:extLst>
              <a:ext uri="{FF2B5EF4-FFF2-40B4-BE49-F238E27FC236}">
                <a16:creationId xmlns:a16="http://schemas.microsoft.com/office/drawing/2014/main" id="{E83F9727-DCB2-5168-A598-5123D68E448A}"/>
              </a:ext>
            </a:extLst>
          </p:cNvPr>
          <p:cNvPicPr>
            <a:picLocks noChangeAspect="1"/>
          </p:cNvPicPr>
          <p:nvPr/>
        </p:nvPicPr>
        <p:blipFill>
          <a:blip r:embed="rId5"/>
          <a:stretch>
            <a:fillRect/>
          </a:stretch>
        </p:blipFill>
        <p:spPr>
          <a:xfrm>
            <a:off x="1771076" y="4643496"/>
            <a:ext cx="2159077" cy="2087926"/>
          </a:xfrm>
          <a:prstGeom prst="rect">
            <a:avLst/>
          </a:prstGeom>
        </p:spPr>
      </p:pic>
      <p:pic>
        <p:nvPicPr>
          <p:cNvPr id="10" name="Picture 9" descr="A book cover with a cartoon lion and a mouse on top of it&#10;&#10;AI-generated content may be incorrect.">
            <a:extLst>
              <a:ext uri="{FF2B5EF4-FFF2-40B4-BE49-F238E27FC236}">
                <a16:creationId xmlns:a16="http://schemas.microsoft.com/office/drawing/2014/main" id="{0F639DCC-BC69-9B19-F51D-86E466BE3928}"/>
              </a:ext>
            </a:extLst>
          </p:cNvPr>
          <p:cNvPicPr>
            <a:picLocks noChangeAspect="1"/>
          </p:cNvPicPr>
          <p:nvPr/>
        </p:nvPicPr>
        <p:blipFill>
          <a:blip r:embed="rId6"/>
          <a:stretch>
            <a:fillRect/>
          </a:stretch>
        </p:blipFill>
        <p:spPr>
          <a:xfrm>
            <a:off x="3910127" y="4203623"/>
            <a:ext cx="2186734" cy="2655525"/>
          </a:xfrm>
          <a:prstGeom prst="rect">
            <a:avLst/>
          </a:prstGeom>
        </p:spPr>
      </p:pic>
      <p:pic>
        <p:nvPicPr>
          <p:cNvPr id="11" name="Picture 10" descr="A book cover with a picture of a mammoth&#10;&#10;AI-generated content may be incorrect.">
            <a:extLst>
              <a:ext uri="{FF2B5EF4-FFF2-40B4-BE49-F238E27FC236}">
                <a16:creationId xmlns:a16="http://schemas.microsoft.com/office/drawing/2014/main" id="{05F9048E-70FF-1AAC-43C4-A353A0F404C3}"/>
              </a:ext>
            </a:extLst>
          </p:cNvPr>
          <p:cNvPicPr>
            <a:picLocks noChangeAspect="1"/>
          </p:cNvPicPr>
          <p:nvPr/>
        </p:nvPicPr>
        <p:blipFill>
          <a:blip r:embed="rId7"/>
          <a:stretch>
            <a:fillRect/>
          </a:stretch>
        </p:blipFill>
        <p:spPr>
          <a:xfrm>
            <a:off x="6097893" y="4276094"/>
            <a:ext cx="2071057" cy="2584029"/>
          </a:xfrm>
          <a:prstGeom prst="rect">
            <a:avLst/>
          </a:prstGeom>
        </p:spPr>
      </p:pic>
      <p:pic>
        <p:nvPicPr>
          <p:cNvPr id="12" name="Picture 11" descr="A book cover with cartoon characters&#10;&#10;AI-generated content may be incorrect.">
            <a:extLst>
              <a:ext uri="{FF2B5EF4-FFF2-40B4-BE49-F238E27FC236}">
                <a16:creationId xmlns:a16="http://schemas.microsoft.com/office/drawing/2014/main" id="{F472F4D3-C50A-549A-FACA-E90D1074BA19}"/>
              </a:ext>
            </a:extLst>
          </p:cNvPr>
          <p:cNvPicPr>
            <a:picLocks noChangeAspect="1"/>
          </p:cNvPicPr>
          <p:nvPr/>
        </p:nvPicPr>
        <p:blipFill>
          <a:blip r:embed="rId8"/>
          <a:stretch>
            <a:fillRect/>
          </a:stretch>
        </p:blipFill>
        <p:spPr>
          <a:xfrm>
            <a:off x="8175778" y="4456667"/>
            <a:ext cx="2083336" cy="2314691"/>
          </a:xfrm>
          <a:prstGeom prst="rect">
            <a:avLst/>
          </a:prstGeom>
        </p:spPr>
      </p:pic>
      <p:pic>
        <p:nvPicPr>
          <p:cNvPr id="14" name="Picture 13" descr="A book cover of a bear&#10;&#10;AI-generated content may be incorrect.">
            <a:extLst>
              <a:ext uri="{FF2B5EF4-FFF2-40B4-BE49-F238E27FC236}">
                <a16:creationId xmlns:a16="http://schemas.microsoft.com/office/drawing/2014/main" id="{42307937-D4E4-9975-68C7-D4691CA82D06}"/>
              </a:ext>
            </a:extLst>
          </p:cNvPr>
          <p:cNvPicPr>
            <a:picLocks noChangeAspect="1"/>
          </p:cNvPicPr>
          <p:nvPr/>
        </p:nvPicPr>
        <p:blipFill>
          <a:blip r:embed="rId9"/>
          <a:stretch>
            <a:fillRect/>
          </a:stretch>
        </p:blipFill>
        <p:spPr>
          <a:xfrm>
            <a:off x="10273513" y="4683259"/>
            <a:ext cx="1918199" cy="2008399"/>
          </a:xfrm>
          <a:prstGeom prst="rect">
            <a:avLst/>
          </a:prstGeom>
        </p:spPr>
      </p:pic>
    </p:spTree>
    <p:extLst>
      <p:ext uri="{BB962C8B-B14F-4D97-AF65-F5344CB8AC3E}">
        <p14:creationId xmlns:p14="http://schemas.microsoft.com/office/powerpoint/2010/main" val="95325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34" y="187375"/>
            <a:ext cx="8596668" cy="1320800"/>
          </a:xfrm>
        </p:spPr>
        <p:txBody>
          <a:bodyPr>
            <a:normAutofit/>
          </a:bodyPr>
          <a:lstStyle/>
          <a:p>
            <a:pPr algn="ctr"/>
            <a:r>
              <a:rPr lang="en-GB" sz="4400" b="1" u="sng" dirty="0">
                <a:solidFill>
                  <a:schemeClr val="tx1"/>
                </a:solidFill>
                <a:latin typeface="NTFPreCursivefk" panose="03000400000000000000" pitchFamily="66" charset="0"/>
              </a:rPr>
              <a:t>Reading</a:t>
            </a:r>
          </a:p>
        </p:txBody>
      </p:sp>
      <p:sp>
        <p:nvSpPr>
          <p:cNvPr id="3" name="Content Placeholder 2"/>
          <p:cNvSpPr>
            <a:spLocks noGrp="1"/>
          </p:cNvSpPr>
          <p:nvPr>
            <p:ph idx="1"/>
          </p:nvPr>
        </p:nvSpPr>
        <p:spPr>
          <a:xfrm>
            <a:off x="547152" y="1115079"/>
            <a:ext cx="11514666" cy="5377216"/>
          </a:xfrm>
        </p:spPr>
        <p:txBody>
          <a:bodyPr>
            <a:noAutofit/>
          </a:bodyPr>
          <a:lstStyle/>
          <a:p>
            <a:pPr marL="0" indent="0" fontAlgn="t">
              <a:buNone/>
            </a:pPr>
            <a:r>
              <a:rPr lang="en-GB" sz="2400" dirty="0">
                <a:latin typeface="NTFPreCursivefk" panose="03000400000000000000" pitchFamily="66" charset="0"/>
              </a:rPr>
              <a:t>We teach reading through: </a:t>
            </a:r>
          </a:p>
          <a:p>
            <a:pPr fontAlgn="t"/>
            <a:r>
              <a:rPr lang="en-GB" sz="2400" dirty="0">
                <a:latin typeface="NTFPreCursivefk" panose="03000400000000000000" pitchFamily="66" charset="0"/>
              </a:rPr>
              <a:t>Use of the Oxford Reading Tree scheme to teach Reading (de-coding, segmenting, blending and vocabulary) as well as reading skills (prediction, comprehension, features of books)</a:t>
            </a:r>
          </a:p>
          <a:p>
            <a:pPr fontAlgn="t"/>
            <a:r>
              <a:rPr lang="en-GB" sz="2400" dirty="0">
                <a:latin typeface="NTFPreCursivefk" panose="03000400000000000000" pitchFamily="66" charset="0"/>
              </a:rPr>
              <a:t>Free choice of books from class reading area </a:t>
            </a:r>
          </a:p>
          <a:p>
            <a:pPr fontAlgn="t"/>
            <a:r>
              <a:rPr lang="en-GB" sz="2400" dirty="0">
                <a:latin typeface="NTFPreCursivefk" panose="03000400000000000000" pitchFamily="66" charset="0"/>
              </a:rPr>
              <a:t>Free choice of books from school library </a:t>
            </a:r>
          </a:p>
          <a:p>
            <a:pPr fontAlgn="t"/>
            <a:r>
              <a:rPr lang="en-GB" sz="2400" dirty="0">
                <a:latin typeface="NTFPreCursivefk" panose="03000400000000000000" pitchFamily="66" charset="0"/>
              </a:rPr>
              <a:t>Guided Reading to teach specific types of reading skills </a:t>
            </a:r>
          </a:p>
          <a:p>
            <a:pPr fontAlgn="t"/>
            <a:r>
              <a:rPr lang="en-GB" sz="2400" dirty="0">
                <a:latin typeface="NTFPreCursivefk" panose="03000400000000000000" pitchFamily="66" charset="0"/>
              </a:rPr>
              <a:t>Reading and the teaching of books in English lessons – whole school</a:t>
            </a:r>
            <a:endParaRPr lang="en-GB" sz="2400" b="1" dirty="0">
              <a:latin typeface="NTFPreCursivefk" panose="03000400000000000000" pitchFamily="66" charset="0"/>
            </a:endParaRPr>
          </a:p>
          <a:p>
            <a:pPr marL="0" indent="0" fontAlgn="t">
              <a:buNone/>
            </a:pPr>
            <a:r>
              <a:rPr lang="en-GB" sz="2400" b="1" dirty="0">
                <a:latin typeface="NTFPreCursivefk" panose="03000400000000000000" pitchFamily="66" charset="0"/>
              </a:rPr>
              <a:t>You could:</a:t>
            </a:r>
          </a:p>
          <a:p>
            <a:pPr fontAlgn="t"/>
            <a:r>
              <a:rPr lang="en-GB" sz="2400" dirty="0">
                <a:latin typeface="NTFPreCursivefk" panose="03000400000000000000" pitchFamily="66" charset="0"/>
              </a:rPr>
              <a:t>Visit your local library</a:t>
            </a:r>
          </a:p>
          <a:p>
            <a:pPr fontAlgn="t"/>
            <a:r>
              <a:rPr lang="en-GB" sz="2400" dirty="0">
                <a:latin typeface="NTFPreCursivefk" panose="03000400000000000000" pitchFamily="66" charset="0"/>
              </a:rPr>
              <a:t>Have story time before bed</a:t>
            </a:r>
          </a:p>
          <a:p>
            <a:pPr fontAlgn="t"/>
            <a:r>
              <a:rPr lang="en-GB" sz="2400" dirty="0">
                <a:latin typeface="NTFPreCursivefk" panose="03000400000000000000" pitchFamily="66" charset="0"/>
              </a:rPr>
              <a:t>Read regularly with your child</a:t>
            </a:r>
          </a:p>
          <a:p>
            <a:endParaRPr lang="en-GB" sz="2400" dirty="0"/>
          </a:p>
        </p:txBody>
      </p:sp>
    </p:spTree>
    <p:extLst>
      <p:ext uri="{BB962C8B-B14F-4D97-AF65-F5344CB8AC3E}">
        <p14:creationId xmlns:p14="http://schemas.microsoft.com/office/powerpoint/2010/main" val="319958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38" y="171239"/>
            <a:ext cx="8596668" cy="1320800"/>
          </a:xfrm>
        </p:spPr>
        <p:txBody>
          <a:bodyPr>
            <a:normAutofit/>
          </a:bodyPr>
          <a:lstStyle/>
          <a:p>
            <a:pPr algn="ctr"/>
            <a:r>
              <a:rPr lang="en-GB" sz="4400" b="1" u="sng" dirty="0">
                <a:solidFill>
                  <a:schemeClr val="tx1"/>
                </a:solidFill>
                <a:latin typeface="NTFPreCursivefk" panose="03000400000000000000" pitchFamily="66" charset="0"/>
              </a:rPr>
              <a:t>Reading – Oxford Reading Buddy</a:t>
            </a:r>
          </a:p>
        </p:txBody>
      </p:sp>
      <p:sp>
        <p:nvSpPr>
          <p:cNvPr id="8" name="Content Placeholder 7"/>
          <p:cNvSpPr>
            <a:spLocks noGrp="1"/>
          </p:cNvSpPr>
          <p:nvPr>
            <p:ph idx="1"/>
          </p:nvPr>
        </p:nvSpPr>
        <p:spPr>
          <a:xfrm>
            <a:off x="266927" y="5654430"/>
            <a:ext cx="6193328" cy="749371"/>
          </a:xfrm>
        </p:spPr>
        <p:txBody>
          <a:bodyPr>
            <a:normAutofit/>
          </a:bodyPr>
          <a:lstStyle/>
          <a:p>
            <a:r>
              <a:rPr lang="en-GB" sz="3200" dirty="0">
                <a:latin typeface="NTFPreCursivefk" panose="03000400000000000000" pitchFamily="66" charset="0"/>
              </a:rPr>
              <a:t>Every child has a log on card. </a:t>
            </a:r>
          </a:p>
        </p:txBody>
      </p:sp>
      <p:pic>
        <p:nvPicPr>
          <p:cNvPr id="9" name="Picture 8"/>
          <p:cNvPicPr>
            <a:picLocks noChangeAspect="1"/>
          </p:cNvPicPr>
          <p:nvPr/>
        </p:nvPicPr>
        <p:blipFill>
          <a:blip r:embed="rId2"/>
          <a:stretch>
            <a:fillRect/>
          </a:stretch>
        </p:blipFill>
        <p:spPr>
          <a:xfrm>
            <a:off x="267548" y="1176954"/>
            <a:ext cx="3358622" cy="1863103"/>
          </a:xfrm>
          <a:prstGeom prst="rect">
            <a:avLst/>
          </a:prstGeom>
          <a:ln>
            <a:solidFill>
              <a:srgbClr val="00B0F0"/>
            </a:solidFill>
          </a:ln>
        </p:spPr>
      </p:pic>
      <p:sp>
        <p:nvSpPr>
          <p:cNvPr id="10" name="TextBox 9"/>
          <p:cNvSpPr txBox="1"/>
          <p:nvPr/>
        </p:nvSpPr>
        <p:spPr>
          <a:xfrm>
            <a:off x="1038578" y="1735824"/>
            <a:ext cx="1027289" cy="461665"/>
          </a:xfrm>
          <a:prstGeom prst="rect">
            <a:avLst/>
          </a:prstGeom>
          <a:noFill/>
        </p:spPr>
        <p:txBody>
          <a:bodyPr wrap="square" rtlCol="0">
            <a:spAutoFit/>
          </a:bodyPr>
          <a:lstStyle/>
          <a:p>
            <a:r>
              <a:rPr lang="en-GB" sz="2400" dirty="0"/>
              <a:t>n1tts</a:t>
            </a:r>
          </a:p>
        </p:txBody>
      </p:sp>
      <p:pic>
        <p:nvPicPr>
          <p:cNvPr id="11" name="Picture 10"/>
          <p:cNvPicPr>
            <a:picLocks noChangeAspect="1"/>
          </p:cNvPicPr>
          <p:nvPr/>
        </p:nvPicPr>
        <p:blipFill>
          <a:blip r:embed="rId3"/>
          <a:stretch>
            <a:fillRect/>
          </a:stretch>
        </p:blipFill>
        <p:spPr>
          <a:xfrm>
            <a:off x="655443" y="2756358"/>
            <a:ext cx="4537446" cy="2901577"/>
          </a:xfrm>
          <a:prstGeom prst="rect">
            <a:avLst/>
          </a:prstGeom>
        </p:spPr>
      </p:pic>
      <p:pic>
        <p:nvPicPr>
          <p:cNvPr id="12" name="Picture 11"/>
          <p:cNvPicPr>
            <a:picLocks noChangeAspect="1"/>
          </p:cNvPicPr>
          <p:nvPr/>
        </p:nvPicPr>
        <p:blipFill>
          <a:blip r:embed="rId4"/>
          <a:stretch>
            <a:fillRect/>
          </a:stretch>
        </p:blipFill>
        <p:spPr>
          <a:xfrm>
            <a:off x="5841685" y="1032680"/>
            <a:ext cx="6193329" cy="5825320"/>
          </a:xfrm>
          <a:prstGeom prst="rect">
            <a:avLst/>
          </a:prstGeom>
        </p:spPr>
      </p:pic>
    </p:spTree>
    <p:extLst>
      <p:ext uri="{BB962C8B-B14F-4D97-AF65-F5344CB8AC3E}">
        <p14:creationId xmlns:p14="http://schemas.microsoft.com/office/powerpoint/2010/main" val="270001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5" y="495787"/>
            <a:ext cx="8596668" cy="1320800"/>
          </a:xfrm>
        </p:spPr>
        <p:txBody>
          <a:bodyPr>
            <a:normAutofit/>
          </a:bodyPr>
          <a:lstStyle/>
          <a:p>
            <a:pPr algn="ctr"/>
            <a:r>
              <a:rPr lang="en-GB" sz="5500" b="1" u="sng" dirty="0">
                <a:solidFill>
                  <a:schemeClr val="tx1"/>
                </a:solidFill>
                <a:latin typeface="NTFPreCursivefk" panose="03000400000000000000" pitchFamily="66" charset="0"/>
              </a:rPr>
              <a:t>Re</a:t>
            </a:r>
            <a:r>
              <a:rPr lang="en-GB" sz="5500" u="sng" dirty="0">
                <a:solidFill>
                  <a:schemeClr val="tx1"/>
                </a:solidFill>
                <a:latin typeface="NTFPreCursivefk" panose="03000400000000000000" pitchFamily="66" charset="0"/>
              </a:rPr>
              <a:t>a</a:t>
            </a:r>
            <a:r>
              <a:rPr lang="en-GB" sz="5500" b="1" u="sng" dirty="0">
                <a:solidFill>
                  <a:schemeClr val="tx1"/>
                </a:solidFill>
                <a:latin typeface="NTFPreCursivefk" panose="03000400000000000000" pitchFamily="66" charset="0"/>
              </a:rPr>
              <a:t>ding books</a:t>
            </a:r>
          </a:p>
        </p:txBody>
      </p:sp>
      <p:sp>
        <p:nvSpPr>
          <p:cNvPr id="3" name="Content Placeholder 2"/>
          <p:cNvSpPr>
            <a:spLocks noGrp="1"/>
          </p:cNvSpPr>
          <p:nvPr>
            <p:ph idx="1"/>
          </p:nvPr>
        </p:nvSpPr>
        <p:spPr>
          <a:xfrm>
            <a:off x="604181" y="1348323"/>
            <a:ext cx="11217614" cy="5253813"/>
          </a:xfrm>
        </p:spPr>
        <p:txBody>
          <a:bodyPr vert="horz" lIns="91440" tIns="45720" rIns="91440" bIns="45720" rtlCol="0" anchor="t">
            <a:noAutofit/>
          </a:bodyPr>
          <a:lstStyle/>
          <a:p>
            <a:pPr>
              <a:lnSpc>
                <a:spcPct val="150000"/>
              </a:lnSpc>
            </a:pPr>
            <a:r>
              <a:rPr lang="en-GB" sz="3600" dirty="0">
                <a:latin typeface="NTFPreCursivefk" panose="03000400000000000000" pitchFamily="66" charset="0"/>
              </a:rPr>
              <a:t>Children will change their books at least once a week.</a:t>
            </a:r>
          </a:p>
          <a:p>
            <a:pPr>
              <a:lnSpc>
                <a:spcPct val="150000"/>
              </a:lnSpc>
            </a:pPr>
            <a:r>
              <a:rPr lang="en-GB" sz="3600" dirty="0">
                <a:latin typeface="NTFPreCursivefk"/>
              </a:rPr>
              <a:t>Reading records will not be used.</a:t>
            </a:r>
          </a:p>
          <a:p>
            <a:pPr>
              <a:lnSpc>
                <a:spcPct val="150000"/>
              </a:lnSpc>
            </a:pPr>
            <a:r>
              <a:rPr lang="en-GB" sz="3600" dirty="0">
                <a:latin typeface="NTFPreCursivefk" panose="03000400000000000000" pitchFamily="66" charset="0"/>
              </a:rPr>
              <a:t>Please read with your child as often as possible. </a:t>
            </a:r>
          </a:p>
          <a:p>
            <a:pPr>
              <a:lnSpc>
                <a:spcPct val="150000"/>
              </a:lnSpc>
            </a:pPr>
            <a:r>
              <a:rPr lang="en-GB" sz="3600" dirty="0">
                <a:latin typeface="NTFPreCursivefk" panose="03000400000000000000" pitchFamily="66" charset="0"/>
              </a:rPr>
              <a:t>It is essential to talk through the book with your child and ask them questions to monitor their understanding and deepen their comprehension skills. </a:t>
            </a:r>
          </a:p>
        </p:txBody>
      </p:sp>
      <p:pic>
        <p:nvPicPr>
          <p:cNvPr id="12292" name="Picture 4" descr="Reading Rocks Clipart Wwwpixsharkcom Images - Dr Seuss Reading Clipart -  Free HD Transparent PNG - Festivalclaca.cat"/>
          <p:cNvPicPr>
            <a:picLocks noChangeAspect="1" noChangeArrowheads="1"/>
          </p:cNvPicPr>
          <p:nvPr/>
        </p:nvPicPr>
        <p:blipFill rotWithShape="1">
          <a:blip r:embed="rId2">
            <a:extLst>
              <a:ext uri="{28A0092B-C50C-407E-A947-70E740481C1C}">
                <a14:useLocalDpi xmlns:a14="http://schemas.microsoft.com/office/drawing/2010/main" val="0"/>
              </a:ext>
            </a:extLst>
          </a:blip>
          <a:srcRect t="19079" b="18699"/>
          <a:stretch/>
        </p:blipFill>
        <p:spPr bwMode="auto">
          <a:xfrm>
            <a:off x="9400780" y="0"/>
            <a:ext cx="2690134" cy="167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4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1;p33">
            <a:extLst>
              <a:ext uri="{FF2B5EF4-FFF2-40B4-BE49-F238E27FC236}">
                <a16:creationId xmlns:a16="http://schemas.microsoft.com/office/drawing/2014/main" id="{32200394-8693-EBAD-4DB8-DB2AE42AAE96}"/>
              </a:ext>
            </a:extLst>
          </p:cNvPr>
          <p:cNvSpPr txBox="1"/>
          <p:nvPr/>
        </p:nvSpPr>
        <p:spPr>
          <a:xfrm>
            <a:off x="1363851" y="192051"/>
            <a:ext cx="9464297" cy="7078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4000" b="1" u="sng" dirty="0">
                <a:solidFill>
                  <a:schemeClr val="dk1"/>
                </a:solidFill>
                <a:latin typeface="Recursive"/>
                <a:ea typeface="Recursive"/>
                <a:cs typeface="Recursive"/>
                <a:sym typeface="Recursive"/>
              </a:rPr>
              <a:t>Phonics Screening- Year 1- Summer Term</a:t>
            </a:r>
            <a:endParaRPr lang="en-US" dirty="0">
              <a:solidFill>
                <a:schemeClr val="dk1"/>
              </a:solidFill>
            </a:endParaRPr>
          </a:p>
        </p:txBody>
      </p:sp>
      <p:sp>
        <p:nvSpPr>
          <p:cNvPr id="3" name="Google Shape;263;p33">
            <a:extLst>
              <a:ext uri="{FF2B5EF4-FFF2-40B4-BE49-F238E27FC236}">
                <a16:creationId xmlns:a16="http://schemas.microsoft.com/office/drawing/2014/main" id="{8CB26C9A-A123-5BF6-95CF-F1442F764C89}"/>
              </a:ext>
            </a:extLst>
          </p:cNvPr>
          <p:cNvSpPr/>
          <p:nvPr/>
        </p:nvSpPr>
        <p:spPr>
          <a:xfrm>
            <a:off x="290322" y="1481515"/>
            <a:ext cx="9986164" cy="41549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2400" b="1" dirty="0">
                <a:solidFill>
                  <a:schemeClr val="dk1"/>
                </a:solidFill>
                <a:latin typeface="Recursive"/>
                <a:ea typeface="Recursive"/>
                <a:cs typeface="Recursive"/>
                <a:sym typeface="Recursive"/>
              </a:rPr>
              <a:t>Phonics screening</a:t>
            </a:r>
            <a:endParaRPr dirty="0"/>
          </a:p>
          <a:p>
            <a:pPr marL="0" marR="0" lvl="0" indent="0" algn="l" rtl="0">
              <a:spcBef>
                <a:spcPts val="0"/>
              </a:spcBef>
              <a:spcAft>
                <a:spcPts val="0"/>
              </a:spcAft>
              <a:buNone/>
            </a:pPr>
            <a:r>
              <a:rPr lang="en-US" sz="2400" dirty="0">
                <a:solidFill>
                  <a:schemeClr val="dk1"/>
                </a:solidFill>
                <a:latin typeface="Recursive"/>
                <a:ea typeface="Recursive"/>
                <a:cs typeface="Recursive"/>
                <a:sym typeface="Recursive"/>
              </a:rPr>
              <a:t>There will be a strong focus on Phonics and Reading throughout Year 1. </a:t>
            </a:r>
            <a:endParaRPr dirty="0"/>
          </a:p>
          <a:p>
            <a:pPr marL="0" marR="0" lvl="0" indent="0" algn="l" rtl="0">
              <a:spcBef>
                <a:spcPts val="0"/>
              </a:spcBef>
              <a:spcAft>
                <a:spcPts val="0"/>
              </a:spcAft>
              <a:buNone/>
            </a:pPr>
            <a:r>
              <a:rPr lang="en-US" sz="2400" dirty="0">
                <a:solidFill>
                  <a:schemeClr val="dk1"/>
                </a:solidFill>
                <a:latin typeface="Recursive"/>
                <a:ea typeface="Recursive"/>
                <a:cs typeface="Recursive"/>
                <a:sym typeface="Recursive"/>
              </a:rPr>
              <a:t>We will follow the Essential Letters and Sounds Scheme to provide a structured and</a:t>
            </a:r>
            <a:r>
              <a:rPr lang="en-US" dirty="0">
                <a:ea typeface="Recursive"/>
              </a:rPr>
              <a:t> </a:t>
            </a:r>
            <a:r>
              <a:rPr lang="en-US" sz="2400" dirty="0">
                <a:solidFill>
                  <a:schemeClr val="dk1"/>
                </a:solidFill>
                <a:latin typeface="Recursive"/>
                <a:ea typeface="Recursive"/>
                <a:cs typeface="Recursive"/>
                <a:sym typeface="Recursive"/>
              </a:rPr>
              <a:t>systematic approach to teaching literacy.</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2400" dirty="0">
                <a:solidFill>
                  <a:schemeClr val="dk1"/>
                </a:solidFill>
                <a:latin typeface="Recursive"/>
                <a:ea typeface="Recursive"/>
                <a:cs typeface="Recursive"/>
                <a:sym typeface="Recursive"/>
              </a:rPr>
              <a:t>The new National Curriculum </a:t>
            </a:r>
            <a:r>
              <a:rPr lang="en-US" sz="2400" dirty="0" err="1">
                <a:solidFill>
                  <a:schemeClr val="dk1"/>
                </a:solidFill>
                <a:latin typeface="Recursive"/>
                <a:ea typeface="Recursive"/>
                <a:cs typeface="Recursive"/>
                <a:sym typeface="Recursive"/>
              </a:rPr>
              <a:t>emphasises</a:t>
            </a:r>
            <a:r>
              <a:rPr lang="en-US" sz="2400" dirty="0">
                <a:solidFill>
                  <a:schemeClr val="dk1"/>
                </a:solidFill>
                <a:latin typeface="Recursive"/>
                <a:ea typeface="Recursive"/>
                <a:cs typeface="Recursive"/>
                <a:sym typeface="Recursive"/>
              </a:rPr>
              <a:t> the importance of children learning to read using a phonics-based approach. Children will learn the phonetic sounds to help them blend and read the words. Teaching them the right phonics skills will ensure they become successful readers and make them feel confident when taking the Phonics Screening Test at the end of Year 1. </a:t>
            </a:r>
            <a:endParaRPr dirty="0"/>
          </a:p>
          <a:p>
            <a:pPr marL="0" marR="0" lvl="0" indent="0" algn="l" rtl="0">
              <a:spcBef>
                <a:spcPts val="0"/>
              </a:spcBef>
              <a:spcAft>
                <a:spcPts val="0"/>
              </a:spcAft>
              <a:buNone/>
            </a:pPr>
            <a:endParaRPr sz="2400" dirty="0">
              <a:solidFill>
                <a:schemeClr val="dk1"/>
              </a:solidFill>
              <a:latin typeface="Recursive"/>
              <a:ea typeface="Recursive"/>
              <a:cs typeface="Recursive"/>
              <a:sym typeface="Recursive"/>
            </a:endParaRPr>
          </a:p>
          <a:p>
            <a:pPr marL="0" marR="0" lvl="0" indent="0" algn="l" rtl="0">
              <a:spcBef>
                <a:spcPts val="0"/>
              </a:spcBef>
              <a:spcAft>
                <a:spcPts val="0"/>
              </a:spcAft>
              <a:buNone/>
            </a:pPr>
            <a:r>
              <a:rPr lang="en-US" sz="2400" dirty="0">
                <a:solidFill>
                  <a:schemeClr val="dk1"/>
                </a:solidFill>
                <a:latin typeface="Recursive"/>
                <a:ea typeface="Recursive"/>
                <a:cs typeface="Recursive"/>
                <a:sym typeface="Recursive"/>
              </a:rPr>
              <a:t>There will be more information and workshops throughout the year. </a:t>
            </a:r>
            <a:endParaRPr dirty="0"/>
          </a:p>
        </p:txBody>
      </p:sp>
    </p:spTree>
    <p:extLst>
      <p:ext uri="{BB962C8B-B14F-4D97-AF65-F5344CB8AC3E}">
        <p14:creationId xmlns:p14="http://schemas.microsoft.com/office/powerpoint/2010/main" val="28826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01AF-6E3A-4CEA-85BC-63649A406A29}"/>
              </a:ext>
            </a:extLst>
          </p:cNvPr>
          <p:cNvSpPr>
            <a:spLocks noGrp="1"/>
          </p:cNvSpPr>
          <p:nvPr>
            <p:ph type="title"/>
          </p:nvPr>
        </p:nvSpPr>
        <p:spPr>
          <a:xfrm>
            <a:off x="524934" y="282267"/>
            <a:ext cx="8596668" cy="925585"/>
          </a:xfrm>
        </p:spPr>
        <p:txBody>
          <a:bodyPr>
            <a:normAutofit fontScale="90000"/>
          </a:bodyPr>
          <a:lstStyle/>
          <a:p>
            <a:pPr algn="ctr"/>
            <a:r>
              <a:rPr lang="en-GB" sz="4400" b="1" u="sng" dirty="0">
                <a:solidFill>
                  <a:schemeClr val="tx1"/>
                </a:solidFill>
                <a:latin typeface="NTFPreCursivefk" panose="03000400000000000000" pitchFamily="66" charset="0"/>
              </a:rPr>
              <a:t>Relationship and Health Education (RHE) </a:t>
            </a:r>
          </a:p>
        </p:txBody>
      </p:sp>
      <p:sp>
        <p:nvSpPr>
          <p:cNvPr id="3" name="Content Placeholder 2">
            <a:extLst>
              <a:ext uri="{FF2B5EF4-FFF2-40B4-BE49-F238E27FC236}">
                <a16:creationId xmlns:a16="http://schemas.microsoft.com/office/drawing/2014/main" id="{388E6F6A-0545-42C2-B845-D88B5BA42981}"/>
              </a:ext>
            </a:extLst>
          </p:cNvPr>
          <p:cNvSpPr>
            <a:spLocks noGrp="1"/>
          </p:cNvSpPr>
          <p:nvPr>
            <p:ph idx="1"/>
          </p:nvPr>
        </p:nvSpPr>
        <p:spPr>
          <a:xfrm>
            <a:off x="677334" y="1535185"/>
            <a:ext cx="8596668" cy="4506177"/>
          </a:xfrm>
        </p:spPr>
        <p:txBody>
          <a:bodyPr vert="horz" lIns="91440" tIns="45720" rIns="91440" bIns="45720" rtlCol="0" anchor="t">
            <a:normAutofit/>
          </a:bodyPr>
          <a:lstStyle/>
          <a:p>
            <a:r>
              <a:rPr lang="en-GB" sz="2800" dirty="0">
                <a:latin typeface="NTFPreCursivefk"/>
              </a:rPr>
              <a:t>As part of the National curriculum children will be learning about the scientific names of the body parts from Year 3 onwards.</a:t>
            </a:r>
            <a:endParaRPr lang="en-GB" sz="2800" dirty="0">
              <a:latin typeface="NTFPreCursivefk" panose="03000400000000000000" pitchFamily="66" charset="0"/>
            </a:endParaRPr>
          </a:p>
          <a:p>
            <a:endParaRPr lang="en-GB" sz="2800" dirty="0">
              <a:latin typeface="NTFPreCursivefk" panose="03000400000000000000" pitchFamily="66" charset="0"/>
            </a:endParaRPr>
          </a:p>
          <a:p>
            <a:r>
              <a:rPr lang="en-GB" sz="2800" dirty="0">
                <a:latin typeface="NTFPreCursivefk"/>
              </a:rPr>
              <a:t>In Year 1, children will be taught the term private parts in conjunction with the </a:t>
            </a:r>
            <a:r>
              <a:rPr lang="en-GB" sz="2800" b="1" u="sng" dirty="0">
                <a:latin typeface="NTFPreCursivefk"/>
              </a:rPr>
              <a:t>NSPCC PANTS RULE. </a:t>
            </a:r>
            <a:endParaRPr lang="en-GB" sz="2800" dirty="0">
              <a:latin typeface="NTFPreCursivefk" panose="03000400000000000000" pitchFamily="66" charset="0"/>
            </a:endParaRPr>
          </a:p>
          <a:p>
            <a:endParaRPr lang="en-GB" dirty="0">
              <a:latin typeface="NTFPreCursivefk" panose="03000400000000000000" pitchFamily="66" charset="0"/>
            </a:endParaRPr>
          </a:p>
          <a:p>
            <a:pPr algn="just">
              <a:spcBef>
                <a:spcPts val="800"/>
              </a:spcBef>
              <a:spcAft>
                <a:spcPts val="200"/>
              </a:spcAft>
            </a:pPr>
            <a:endParaRPr lang="en-GB" sz="1800" b="1" u="sng" dirty="0">
              <a:solidFill>
                <a:srgbClr val="0000FF"/>
              </a:solidFill>
              <a:effectLst/>
              <a:latin typeface="NTFPreCursivefk"/>
              <a:ea typeface="Times New Roman" panose="02020603050405020304" pitchFamily="18" charset="0"/>
              <a:cs typeface="Calibri"/>
            </a:endParaRPr>
          </a:p>
          <a:p>
            <a:endParaRPr lang="en-GB" dirty="0">
              <a:latin typeface="NTFPreCursivefk" panose="03000400000000000000" pitchFamily="66" charset="0"/>
            </a:endParaRPr>
          </a:p>
        </p:txBody>
      </p:sp>
      <p:sp>
        <p:nvSpPr>
          <p:cNvPr id="6" name="TextBox 5">
            <a:extLst>
              <a:ext uri="{FF2B5EF4-FFF2-40B4-BE49-F238E27FC236}">
                <a16:creationId xmlns:a16="http://schemas.microsoft.com/office/drawing/2014/main" id="{4C250AE4-B388-4FB1-961B-24158A91F896}"/>
              </a:ext>
            </a:extLst>
          </p:cNvPr>
          <p:cNvSpPr txBox="1"/>
          <p:nvPr/>
        </p:nvSpPr>
        <p:spPr>
          <a:xfrm>
            <a:off x="677334" y="5602069"/>
            <a:ext cx="8020390" cy="646331"/>
          </a:xfrm>
          <a:prstGeom prst="rect">
            <a:avLst/>
          </a:prstGeom>
          <a:noFill/>
        </p:spPr>
        <p:txBody>
          <a:bodyPr wrap="square" rtlCol="0">
            <a:spAutoFit/>
          </a:bodyPr>
          <a:lstStyle/>
          <a:p>
            <a:r>
              <a:rPr lang="en-GB" i="1" dirty="0">
                <a:latin typeface="NTFPreCursivefk" panose="03000400000000000000" pitchFamily="66" charset="0"/>
              </a:rPr>
              <a:t>In Year 1, we will be learning about Relationship and Health Education in the summer term.</a:t>
            </a:r>
          </a:p>
        </p:txBody>
      </p:sp>
      <p:sp>
        <p:nvSpPr>
          <p:cNvPr id="7" name="TextBox 6">
            <a:extLst>
              <a:ext uri="{FF2B5EF4-FFF2-40B4-BE49-F238E27FC236}">
                <a16:creationId xmlns:a16="http://schemas.microsoft.com/office/drawing/2014/main" id="{A23EA069-8432-4C69-8D43-3872D17F4A09}"/>
              </a:ext>
            </a:extLst>
          </p:cNvPr>
          <p:cNvSpPr txBox="1"/>
          <p:nvPr/>
        </p:nvSpPr>
        <p:spPr>
          <a:xfrm>
            <a:off x="10101497" y="367910"/>
            <a:ext cx="2090503" cy="2677656"/>
          </a:xfrm>
          <a:prstGeom prst="rect">
            <a:avLst/>
          </a:prstGeom>
          <a:noFill/>
        </p:spPr>
        <p:txBody>
          <a:bodyPr wrap="square" lIns="91440" tIns="45720" rIns="91440" bIns="45720" rtlCol="0" anchor="t">
            <a:spAutoFit/>
          </a:bodyPr>
          <a:lstStyle/>
          <a:p>
            <a:r>
              <a:rPr lang="en-GB" sz="2400" b="1" dirty="0">
                <a:solidFill>
                  <a:schemeClr val="bg1"/>
                </a:solidFill>
                <a:latin typeface="NTFPreCursivefk"/>
              </a:rPr>
              <a:t>These lessons are compulsory, and you will not be able to pull your child out</a:t>
            </a:r>
          </a:p>
        </p:txBody>
      </p:sp>
      <p:pic>
        <p:nvPicPr>
          <p:cNvPr id="5" name="Picture 4" descr="A screen shot of a book&#10;&#10;Description automatically generated">
            <a:extLst>
              <a:ext uri="{FF2B5EF4-FFF2-40B4-BE49-F238E27FC236}">
                <a16:creationId xmlns:a16="http://schemas.microsoft.com/office/drawing/2014/main" id="{4AC0CA9C-864B-731D-6B88-BD0FD3A00804}"/>
              </a:ext>
            </a:extLst>
          </p:cNvPr>
          <p:cNvPicPr>
            <a:picLocks noChangeAspect="1"/>
          </p:cNvPicPr>
          <p:nvPr/>
        </p:nvPicPr>
        <p:blipFill rotWithShape="1">
          <a:blip r:embed="rId2"/>
          <a:srcRect l="70463" t="27389" r="451" b="-4459"/>
          <a:stretch/>
        </p:blipFill>
        <p:spPr>
          <a:xfrm>
            <a:off x="9511323" y="3295453"/>
            <a:ext cx="2341445" cy="3509720"/>
          </a:xfrm>
          <a:prstGeom prst="rect">
            <a:avLst/>
          </a:prstGeom>
        </p:spPr>
      </p:pic>
    </p:spTree>
    <p:extLst>
      <p:ext uri="{BB962C8B-B14F-4D97-AF65-F5344CB8AC3E}">
        <p14:creationId xmlns:p14="http://schemas.microsoft.com/office/powerpoint/2010/main" val="199867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361" y="493623"/>
            <a:ext cx="8596668" cy="1320800"/>
          </a:xfrm>
        </p:spPr>
        <p:txBody>
          <a:bodyPr>
            <a:normAutofit/>
          </a:bodyPr>
          <a:lstStyle/>
          <a:p>
            <a:pPr algn="ctr"/>
            <a:r>
              <a:rPr lang="en-GB" sz="4400" b="1" u="sng" dirty="0">
                <a:solidFill>
                  <a:schemeClr val="tx1"/>
                </a:solidFill>
                <a:latin typeface="NTFPreCursivefk"/>
              </a:rPr>
              <a:t>Maths – Maths Mastery</a:t>
            </a:r>
            <a:endParaRPr lang="en-GB" sz="4400" b="1" u="sng" dirty="0">
              <a:solidFill>
                <a:schemeClr val="tx1"/>
              </a:solidFill>
              <a:latin typeface="NTFPreCursivefk" panose="03000400000000000000" pitchFamily="66" charset="0"/>
            </a:endParaRPr>
          </a:p>
        </p:txBody>
      </p:sp>
      <p:sp>
        <p:nvSpPr>
          <p:cNvPr id="3" name="Content Placeholder 2"/>
          <p:cNvSpPr>
            <a:spLocks noGrp="1"/>
          </p:cNvSpPr>
          <p:nvPr>
            <p:ph idx="1"/>
          </p:nvPr>
        </p:nvSpPr>
        <p:spPr>
          <a:xfrm>
            <a:off x="488505" y="1885031"/>
            <a:ext cx="9260738" cy="4551787"/>
          </a:xfrm>
        </p:spPr>
        <p:txBody>
          <a:bodyPr vert="horz" lIns="91440" tIns="45720" rIns="91440" bIns="45720" rtlCol="0" anchor="t">
            <a:normAutofit fontScale="92500" lnSpcReduction="10000"/>
          </a:bodyPr>
          <a:lstStyle/>
          <a:p>
            <a:pPr marL="0" indent="0" algn="just">
              <a:buNone/>
            </a:pPr>
            <a:endParaRPr lang="en-GB" sz="2000" dirty="0">
              <a:latin typeface="NTFPreCursivefk"/>
            </a:endParaRPr>
          </a:p>
          <a:p>
            <a:pPr algn="just"/>
            <a:r>
              <a:rPr lang="en-GB" dirty="0">
                <a:latin typeface="NTFPreCursivefk"/>
              </a:rPr>
              <a:t>Mathematics Mastery by Ark Curriculum Plus is an evidence-based programme designed to help all pupils develop a deep understanding of mathematics. Rooted in the mastery approach, it emphasises depth over speed, encouraging pupils to fully grasp key concepts before moving on. The curriculum is carefully sequenced and built around three key dimensions: conceptual understanding, mathematical thinking, and language and communication. These principles are consistently applied from Reception through to Key Stage 2, ensuring continuity and coherence across year groups.</a:t>
            </a:r>
          </a:p>
          <a:p>
            <a:pPr algn="just"/>
            <a:endParaRPr lang="en-GB" dirty="0">
              <a:latin typeface="NTFPreCursivefk"/>
            </a:endParaRPr>
          </a:p>
          <a:p>
            <a:pPr algn="just"/>
            <a:r>
              <a:rPr lang="en-GB" dirty="0">
                <a:latin typeface="NTFPreCursivefk"/>
              </a:rPr>
              <a:t>In Key Stage 1, the programme introduces core mathematical ideas through the Concrete–Pictorial–Abstract (CPA) approach. Pupils explore numbers, shape, space, and measure using physical objects, visual representations, and eventually symbols. Through structured activities, pupils are supported to develop early reasoning, pattern spotting, and vocabulary development. The consistent use of representations and structured progression ensures that pupils are well-prepared for the more complex and abstract concepts introduced in Key Stage 2. By developing fluency, reasoning, and problem-solving skills from an early stage, the programme equips pupils with the tools they need to succeed in upper primary and beyond.</a:t>
            </a:r>
          </a:p>
          <a:p>
            <a:pPr algn="just"/>
            <a:endParaRPr lang="en-GB" dirty="0">
              <a:latin typeface="NTFPreCursivefk"/>
            </a:endParaRPr>
          </a:p>
        </p:txBody>
      </p:sp>
      <p:pic>
        <p:nvPicPr>
          <p:cNvPr id="7170" name="Picture 2" descr="Clipart Panda - Free Clipar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1" y="156456"/>
            <a:ext cx="1961075" cy="200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3107F826-8E27-4167-9A8A-588EF29A2ACE}"/>
              </a:ext>
            </a:extLst>
          </p:cNvPr>
          <p:cNvPicPr>
            <a:picLocks noChangeAspect="1"/>
          </p:cNvPicPr>
          <p:nvPr/>
        </p:nvPicPr>
        <p:blipFill>
          <a:blip r:embed="rId3"/>
          <a:srcRect l="513" t="589" r="59032" b="-556"/>
          <a:stretch>
            <a:fillRect/>
          </a:stretch>
        </p:blipFill>
        <p:spPr>
          <a:xfrm>
            <a:off x="9954140" y="682948"/>
            <a:ext cx="2042415" cy="1035989"/>
          </a:xfrm>
          <a:prstGeom prst="rect">
            <a:avLst/>
          </a:prstGeom>
        </p:spPr>
      </p:pic>
    </p:spTree>
    <p:extLst>
      <p:ext uri="{BB962C8B-B14F-4D97-AF65-F5344CB8AC3E}">
        <p14:creationId xmlns:p14="http://schemas.microsoft.com/office/powerpoint/2010/main" val="237139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95" y="401281"/>
            <a:ext cx="8596668" cy="1320800"/>
          </a:xfrm>
        </p:spPr>
        <p:txBody>
          <a:bodyPr>
            <a:normAutofit/>
          </a:bodyPr>
          <a:lstStyle/>
          <a:p>
            <a:pPr algn="ctr"/>
            <a:r>
              <a:rPr lang="en-GB" sz="5000" b="1" u="sng" dirty="0">
                <a:solidFill>
                  <a:schemeClr val="tx1"/>
                </a:solidFill>
                <a:latin typeface="NTFPreCursivefk" panose="03000400000000000000" pitchFamily="66" charset="0"/>
              </a:rPr>
              <a:t>Ho</a:t>
            </a:r>
            <a:r>
              <a:rPr lang="en-GB" sz="5000" u="sng" dirty="0">
                <a:solidFill>
                  <a:schemeClr val="tx1"/>
                </a:solidFill>
                <a:latin typeface="NTFPreCursivefk" panose="03000400000000000000" pitchFamily="66" charset="0"/>
              </a:rPr>
              <a:t>m</a:t>
            </a:r>
            <a:r>
              <a:rPr lang="en-GB" sz="5000" b="1" u="sng" dirty="0">
                <a:solidFill>
                  <a:schemeClr val="tx1"/>
                </a:solidFill>
                <a:latin typeface="NTFPreCursivefk" panose="03000400000000000000" pitchFamily="66" charset="0"/>
              </a:rPr>
              <a:t>ework</a:t>
            </a:r>
          </a:p>
        </p:txBody>
      </p:sp>
      <p:sp>
        <p:nvSpPr>
          <p:cNvPr id="3" name="Content Placeholder 2"/>
          <p:cNvSpPr>
            <a:spLocks noGrp="1"/>
          </p:cNvSpPr>
          <p:nvPr>
            <p:ph idx="1"/>
          </p:nvPr>
        </p:nvSpPr>
        <p:spPr>
          <a:xfrm>
            <a:off x="263995" y="1353629"/>
            <a:ext cx="11655552" cy="3880773"/>
          </a:xfrm>
        </p:spPr>
        <p:txBody>
          <a:bodyPr vert="horz" lIns="91440" tIns="45720" rIns="91440" bIns="45720" rtlCol="0" anchor="t">
            <a:noAutofit/>
          </a:bodyPr>
          <a:lstStyle/>
          <a:p>
            <a:r>
              <a:rPr lang="en-GB" sz="2900" dirty="0">
                <a:latin typeface="NTFPreCursivefk"/>
              </a:rPr>
              <a:t>Homework will be set on Class Dojo- if you have no access to</a:t>
            </a:r>
            <a:endParaRPr lang="en-US" dirty="0">
              <a:latin typeface="Trebuchet MS" panose="020B0603020202020204"/>
            </a:endParaRPr>
          </a:p>
          <a:p>
            <a:pPr marL="0" indent="0">
              <a:buNone/>
            </a:pPr>
            <a:r>
              <a:rPr lang="en-US" sz="2800" dirty="0">
                <a:latin typeface="NTFPreCursivefk"/>
              </a:rPr>
              <a:t>Paper, please inform the class teacher.</a:t>
            </a:r>
            <a:endParaRPr lang="en-GB" sz="2800">
              <a:latin typeface="NTFPreCursivefk"/>
            </a:endParaRPr>
          </a:p>
          <a:p>
            <a:r>
              <a:rPr lang="en-GB" sz="2900" dirty="0">
                <a:latin typeface="NTFPreCursivefk" panose="03000400000000000000" pitchFamily="66" charset="0"/>
              </a:rPr>
              <a:t>The children will need to access:</a:t>
            </a:r>
          </a:p>
          <a:p>
            <a:r>
              <a:rPr lang="en-GB" sz="2900" dirty="0">
                <a:latin typeface="NTFPreCursivefk"/>
              </a:rPr>
              <a:t>Oxford Reading Buddy</a:t>
            </a:r>
          </a:p>
          <a:p>
            <a:r>
              <a:rPr lang="en-GB" sz="2900" dirty="0">
                <a:latin typeface="NTFPreCursivefk"/>
              </a:rPr>
              <a:t>The homework will be set on </a:t>
            </a:r>
            <a:r>
              <a:rPr lang="en-GB" sz="2900" b="1" dirty="0">
                <a:latin typeface="NTFPreCursivefk"/>
              </a:rPr>
              <a:t>Friday </a:t>
            </a:r>
            <a:r>
              <a:rPr lang="en-GB" sz="2900" dirty="0">
                <a:latin typeface="NTFPreCursivefk"/>
              </a:rPr>
              <a:t>and need to be </a:t>
            </a:r>
            <a:r>
              <a:rPr lang="en-GB" sz="2900" b="1" dirty="0">
                <a:latin typeface="NTFPreCursivefk"/>
              </a:rPr>
              <a:t>completed by the following Friday</a:t>
            </a:r>
          </a:p>
          <a:p>
            <a:r>
              <a:rPr lang="en-GB" sz="2900" dirty="0">
                <a:latin typeface="NTFPreCursivefk"/>
              </a:rPr>
              <a:t>Homework must be completed as it consolidates what they have been learning in class.</a:t>
            </a:r>
          </a:p>
          <a:p>
            <a:r>
              <a:rPr lang="en-GB" sz="2900" dirty="0">
                <a:latin typeface="NTFPreCursivefk" panose="03000400000000000000" pitchFamily="66" charset="0"/>
              </a:rPr>
              <a:t>Please ensure you help your child and check that they have completed their homework.</a:t>
            </a:r>
          </a:p>
          <a:p>
            <a:pPr marL="0" indent="0">
              <a:buNone/>
            </a:pPr>
            <a:endParaRPr lang="en-GB" sz="2900" dirty="0">
              <a:latin typeface="NTFPreCursivefk" panose="03000400000000000000" pitchFamily="66" charset="0"/>
            </a:endParaRPr>
          </a:p>
        </p:txBody>
      </p:sp>
      <p:pic>
        <p:nvPicPr>
          <p:cNvPr id="14342" name="Picture 6" descr="Free homework clipart public domain homework clip art images -  Cliparting.com"/>
          <p:cNvPicPr>
            <a:picLocks noChangeAspect="1" noChangeArrowheads="1"/>
          </p:cNvPicPr>
          <p:nvPr/>
        </p:nvPicPr>
        <p:blipFill rotWithShape="1">
          <a:blip r:embed="rId2">
            <a:extLst>
              <a:ext uri="{28A0092B-C50C-407E-A947-70E740481C1C}">
                <a14:useLocalDpi xmlns:a14="http://schemas.microsoft.com/office/drawing/2010/main" val="0"/>
              </a:ext>
            </a:extLst>
          </a:blip>
          <a:srcRect r="22963"/>
          <a:stretch/>
        </p:blipFill>
        <p:spPr bwMode="auto">
          <a:xfrm>
            <a:off x="10040746" y="169817"/>
            <a:ext cx="2047622" cy="236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26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88" y="270933"/>
            <a:ext cx="8596668" cy="1320800"/>
          </a:xfrm>
        </p:spPr>
        <p:txBody>
          <a:bodyPr>
            <a:normAutofit/>
          </a:bodyPr>
          <a:lstStyle/>
          <a:p>
            <a:pPr algn="ctr">
              <a:lnSpc>
                <a:spcPct val="150000"/>
              </a:lnSpc>
            </a:pPr>
            <a:r>
              <a:rPr lang="en-GB" sz="5000" b="1" u="sng" dirty="0">
                <a:solidFill>
                  <a:schemeClr val="tx1"/>
                </a:solidFill>
                <a:latin typeface="NTFPreCursivefk" panose="03000400000000000000" pitchFamily="66" charset="0"/>
              </a:rPr>
              <a:t>Birthd</a:t>
            </a:r>
            <a:r>
              <a:rPr lang="en-GB" sz="5000" u="sng" dirty="0">
                <a:solidFill>
                  <a:schemeClr val="tx1"/>
                </a:solidFill>
                <a:latin typeface="NTFPreCursivefk" panose="03000400000000000000" pitchFamily="66" charset="0"/>
              </a:rPr>
              <a:t>a</a:t>
            </a:r>
            <a:r>
              <a:rPr lang="en-GB" sz="5000" b="1" u="sng" dirty="0">
                <a:solidFill>
                  <a:schemeClr val="tx1"/>
                </a:solidFill>
                <a:latin typeface="NTFPreCursivefk" panose="03000400000000000000" pitchFamily="66" charset="0"/>
              </a:rPr>
              <a:t>ys</a:t>
            </a:r>
          </a:p>
        </p:txBody>
      </p:sp>
      <p:sp>
        <p:nvSpPr>
          <p:cNvPr id="3" name="Content Placeholder 2"/>
          <p:cNvSpPr>
            <a:spLocks noGrp="1"/>
          </p:cNvSpPr>
          <p:nvPr>
            <p:ph idx="1"/>
          </p:nvPr>
        </p:nvSpPr>
        <p:spPr>
          <a:xfrm>
            <a:off x="677334" y="2160589"/>
            <a:ext cx="9776177" cy="3880773"/>
          </a:xfrm>
        </p:spPr>
        <p:txBody>
          <a:bodyPr>
            <a:normAutofit/>
          </a:bodyPr>
          <a:lstStyle/>
          <a:p>
            <a:pPr algn="just">
              <a:lnSpc>
                <a:spcPct val="150000"/>
              </a:lnSpc>
            </a:pPr>
            <a:r>
              <a:rPr lang="en-GB" sz="3600" dirty="0">
                <a:latin typeface="NTFPreCursivefk" panose="03000400000000000000" pitchFamily="66" charset="0"/>
              </a:rPr>
              <a:t>Please do not send in any food items to hand out to the class as this is strictly not allowed. </a:t>
            </a:r>
          </a:p>
          <a:p>
            <a:pPr algn="just">
              <a:lnSpc>
                <a:spcPct val="150000"/>
              </a:lnSpc>
            </a:pPr>
            <a:r>
              <a:rPr lang="en-GB" sz="3600" dirty="0">
                <a:latin typeface="NTFPreCursivefk" panose="03000400000000000000" pitchFamily="66" charset="0"/>
              </a:rPr>
              <a:t>We are a healthy eating school and many children in our school have food allergies.</a:t>
            </a:r>
          </a:p>
        </p:txBody>
      </p:sp>
      <p:pic>
        <p:nvPicPr>
          <p:cNvPr id="11266"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89" y="270933"/>
            <a:ext cx="1623018" cy="188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22" y="163689"/>
            <a:ext cx="1623018" cy="18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8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62" y="307675"/>
            <a:ext cx="8596668" cy="1320800"/>
          </a:xfrm>
        </p:spPr>
        <p:txBody>
          <a:bodyPr>
            <a:normAutofit/>
          </a:bodyPr>
          <a:lstStyle/>
          <a:p>
            <a:pPr algn="ctr"/>
            <a:r>
              <a:rPr lang="en-GB" sz="6000" b="1" u="sng">
                <a:solidFill>
                  <a:schemeClr val="tx1"/>
                </a:solidFill>
                <a:latin typeface="Comic Sans MS"/>
              </a:rPr>
              <a:t>Educational visits</a:t>
            </a:r>
          </a:p>
        </p:txBody>
      </p:sp>
      <p:sp>
        <p:nvSpPr>
          <p:cNvPr id="3" name="Content Placeholder 2"/>
          <p:cNvSpPr>
            <a:spLocks noGrp="1"/>
          </p:cNvSpPr>
          <p:nvPr>
            <p:ph idx="1"/>
          </p:nvPr>
        </p:nvSpPr>
        <p:spPr>
          <a:xfrm>
            <a:off x="526450" y="1770099"/>
            <a:ext cx="10827829" cy="4541261"/>
          </a:xfrm>
        </p:spPr>
        <p:txBody>
          <a:bodyPr vert="horz" lIns="91440" tIns="45720" rIns="91440" bIns="45720" rtlCol="0" anchor="t">
            <a:noAutofit/>
          </a:bodyPr>
          <a:lstStyle/>
          <a:p>
            <a:pPr algn="just">
              <a:lnSpc>
                <a:spcPct val="150000"/>
              </a:lnSpc>
            </a:pPr>
            <a:r>
              <a:rPr lang="en-GB" sz="2800" dirty="0">
                <a:latin typeface="Comic Sans MS"/>
              </a:rPr>
              <a:t>Stay tuned...</a:t>
            </a:r>
          </a:p>
          <a:p>
            <a:pPr algn="just">
              <a:lnSpc>
                <a:spcPct val="150000"/>
              </a:lnSpc>
            </a:pPr>
            <a:r>
              <a:rPr lang="en-GB" sz="2800" dirty="0">
                <a:solidFill>
                  <a:srgbClr val="404040"/>
                </a:solidFill>
                <a:latin typeface="Comic Sans MS"/>
              </a:rPr>
              <a:t>Later in the year, we are aiming to go to the Church. We will need parent volunteers.</a:t>
            </a:r>
          </a:p>
          <a:p>
            <a:pPr algn="just">
              <a:lnSpc>
                <a:spcPct val="150000"/>
              </a:lnSpc>
            </a:pPr>
            <a:r>
              <a:rPr lang="en-GB" sz="2800" dirty="0">
                <a:solidFill>
                  <a:srgbClr val="0070C0"/>
                </a:solidFill>
                <a:highlight>
                  <a:srgbClr val="FFFF00"/>
                </a:highlight>
                <a:latin typeface="Comic Sans MS"/>
              </a:rPr>
              <a:t>If you would like to volunteer to accompany us on any trips, please send a message to your child's class teacher, via Class Dojo.</a:t>
            </a:r>
            <a:r>
              <a:rPr lang="en-GB" sz="2800" dirty="0">
                <a:highlight>
                  <a:srgbClr val="FFFF00"/>
                </a:highlight>
                <a:latin typeface="Comic Sans MS"/>
              </a:rPr>
              <a:t> </a:t>
            </a:r>
          </a:p>
        </p:txBody>
      </p:sp>
      <p:pic>
        <p:nvPicPr>
          <p:cNvPr id="4" name="Picture 3" descr="School Trip Stickers &amp; Badges for Primary | School Stickers">
            <a:extLst>
              <a:ext uri="{FF2B5EF4-FFF2-40B4-BE49-F238E27FC236}">
                <a16:creationId xmlns:a16="http://schemas.microsoft.com/office/drawing/2014/main" id="{75F69945-C682-0331-B53C-95AF889FB1C2}"/>
              </a:ext>
            </a:extLst>
          </p:cNvPr>
          <p:cNvPicPr>
            <a:picLocks noChangeAspect="1"/>
          </p:cNvPicPr>
          <p:nvPr/>
        </p:nvPicPr>
        <p:blipFill>
          <a:blip r:embed="rId2"/>
          <a:stretch>
            <a:fillRect/>
          </a:stretch>
        </p:blipFill>
        <p:spPr>
          <a:xfrm>
            <a:off x="8002439" y="209132"/>
            <a:ext cx="3893385" cy="1321394"/>
          </a:xfrm>
          <a:prstGeom prst="rect">
            <a:avLst/>
          </a:prstGeom>
        </p:spPr>
      </p:pic>
    </p:spTree>
    <p:extLst>
      <p:ext uri="{BB962C8B-B14F-4D97-AF65-F5344CB8AC3E}">
        <p14:creationId xmlns:p14="http://schemas.microsoft.com/office/powerpoint/2010/main" val="2956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22" y="48787"/>
            <a:ext cx="8596668" cy="1320800"/>
          </a:xfrm>
        </p:spPr>
        <p:txBody>
          <a:bodyPr>
            <a:normAutofit/>
          </a:bodyPr>
          <a:lstStyle/>
          <a:p>
            <a:pPr algn="ctr"/>
            <a:r>
              <a:rPr lang="en-GB" sz="5000" u="sng" dirty="0">
                <a:solidFill>
                  <a:schemeClr val="tx1"/>
                </a:solidFill>
                <a:latin typeface="NTFPreCursivefk" panose="03000400000000000000" pitchFamily="66" charset="0"/>
              </a:rPr>
              <a:t>Meeting the Year 1 team</a:t>
            </a:r>
          </a:p>
        </p:txBody>
      </p:sp>
      <p:sp>
        <p:nvSpPr>
          <p:cNvPr id="6" name="Rounded Rectangle 5"/>
          <p:cNvSpPr/>
          <p:nvPr/>
        </p:nvSpPr>
        <p:spPr>
          <a:xfrm>
            <a:off x="4096770" y="3429000"/>
            <a:ext cx="3590493"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600" dirty="0">
              <a:latin typeface="NTFPreCursivefk" panose="03000400000000000000" pitchFamily="66" charset="0"/>
            </a:endParaRPr>
          </a:p>
          <a:p>
            <a:pPr algn="ctr"/>
            <a:r>
              <a:rPr lang="en-GB" sz="2600" dirty="0">
                <a:latin typeface="NTFPreCursivefk"/>
              </a:rPr>
              <a:t>Miss </a:t>
            </a:r>
            <a:r>
              <a:rPr lang="en-GB" sz="2600" dirty="0" err="1">
                <a:latin typeface="NTFPreCursivefk"/>
              </a:rPr>
              <a:t>Gaurh</a:t>
            </a:r>
            <a:endParaRPr lang="en-GB" sz="2600" dirty="0" err="1">
              <a:latin typeface="NTFPreCursivefk" panose="03000400000000000000" pitchFamily="66" charset="0"/>
            </a:endParaRPr>
          </a:p>
          <a:p>
            <a:pPr algn="ctr"/>
            <a:endParaRPr lang="en-GB" sz="2600" dirty="0">
              <a:latin typeface="NTFPreCursivefk" panose="03000400000000000000" pitchFamily="66" charset="0"/>
            </a:endParaRPr>
          </a:p>
          <a:p>
            <a:pPr algn="ctr"/>
            <a:r>
              <a:rPr lang="en-GB" sz="2600" b="1" u="sng" dirty="0">
                <a:latin typeface="NTFPreCursivefk" panose="03000400000000000000" pitchFamily="66" charset="0"/>
              </a:rPr>
              <a:t>Shackleton class</a:t>
            </a:r>
          </a:p>
          <a:p>
            <a:pPr algn="ctr"/>
            <a:endParaRPr lang="en-GB" sz="2600" b="1" dirty="0">
              <a:latin typeface="NTFPreCursivefk" panose="03000400000000000000" pitchFamily="66" charset="0"/>
            </a:endParaRPr>
          </a:p>
        </p:txBody>
      </p:sp>
      <p:sp>
        <p:nvSpPr>
          <p:cNvPr id="4" name="Rounded Rectangle 3"/>
          <p:cNvSpPr/>
          <p:nvPr/>
        </p:nvSpPr>
        <p:spPr>
          <a:xfrm>
            <a:off x="8328245" y="3416855"/>
            <a:ext cx="3380282" cy="1461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dirty="0">
                <a:latin typeface="NTFPreCursivefk"/>
              </a:rPr>
              <a:t>Mrs Norman</a:t>
            </a:r>
          </a:p>
          <a:p>
            <a:pPr algn="ctr"/>
            <a:endParaRPr lang="en-GB" sz="2600" dirty="0">
              <a:latin typeface="NTFPreCursivefk" panose="03000400000000000000" pitchFamily="66" charset="0"/>
            </a:endParaRPr>
          </a:p>
          <a:p>
            <a:pPr algn="ctr"/>
            <a:r>
              <a:rPr lang="en-GB" sz="2600" b="1" u="sng" dirty="0">
                <a:latin typeface="NTFPreCursivefk" panose="03000400000000000000" pitchFamily="66" charset="0"/>
              </a:rPr>
              <a:t>Cousteau class</a:t>
            </a:r>
          </a:p>
        </p:txBody>
      </p:sp>
      <p:sp>
        <p:nvSpPr>
          <p:cNvPr id="5" name="Rounded Rectangle 4"/>
          <p:cNvSpPr/>
          <p:nvPr/>
        </p:nvSpPr>
        <p:spPr>
          <a:xfrm>
            <a:off x="153555" y="3416855"/>
            <a:ext cx="3563972"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dirty="0">
                <a:latin typeface="NTFPreCursivefk"/>
              </a:rPr>
              <a:t>Miss Parvu</a:t>
            </a:r>
          </a:p>
          <a:p>
            <a:pPr algn="ctr"/>
            <a:endParaRPr lang="en-GB" sz="2600" b="1" dirty="0">
              <a:latin typeface="NTFPreCursivefk" panose="03000400000000000000" pitchFamily="66" charset="0"/>
            </a:endParaRPr>
          </a:p>
          <a:p>
            <a:pPr algn="ctr"/>
            <a:r>
              <a:rPr lang="en-GB" sz="2600" b="1" u="sng" dirty="0">
                <a:latin typeface="NTFPreCursivefk" panose="03000400000000000000" pitchFamily="66" charset="0"/>
              </a:rPr>
              <a:t>Johnson class</a:t>
            </a:r>
          </a:p>
        </p:txBody>
      </p:sp>
      <p:sp>
        <p:nvSpPr>
          <p:cNvPr id="7" name="Rounded Rectangle 6"/>
          <p:cNvSpPr/>
          <p:nvPr/>
        </p:nvSpPr>
        <p:spPr>
          <a:xfrm>
            <a:off x="3261650" y="875334"/>
            <a:ext cx="5094020" cy="83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dirty="0">
                <a:latin typeface="NTFPreCursivefk"/>
              </a:rPr>
              <a:t>Miss Patel- Phase Leader</a:t>
            </a:r>
            <a:endParaRPr lang="en-GB" sz="2600" b="1" dirty="0">
              <a:latin typeface="NTFPreCursivefk" panose="03000400000000000000" pitchFamily="66" charset="0"/>
            </a:endParaRPr>
          </a:p>
        </p:txBody>
      </p:sp>
      <p:cxnSp>
        <p:nvCxnSpPr>
          <p:cNvPr id="10" name="Straight Connector 9"/>
          <p:cNvCxnSpPr/>
          <p:nvPr/>
        </p:nvCxnSpPr>
        <p:spPr>
          <a:xfrm flipV="1">
            <a:off x="1935541" y="2945372"/>
            <a:ext cx="8082845" cy="112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952307"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50361" y="297374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18386"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cxnSpLocks/>
          </p:cNvCxnSpPr>
          <p:nvPr/>
        </p:nvCxnSpPr>
        <p:spPr>
          <a:xfrm>
            <a:off x="5832607" y="1647333"/>
            <a:ext cx="17754" cy="1309328"/>
          </a:xfrm>
          <a:prstGeom prst="line">
            <a:avLst/>
          </a:prstGeom>
        </p:spPr>
        <p:style>
          <a:lnRef idx="1">
            <a:schemeClr val="accent2"/>
          </a:lnRef>
          <a:fillRef idx="0">
            <a:schemeClr val="accent2"/>
          </a:fillRef>
          <a:effectRef idx="0">
            <a:schemeClr val="accent2"/>
          </a:effectRef>
          <a:fontRef idx="minor">
            <a:schemeClr val="tx1"/>
          </a:fontRef>
        </p:style>
      </p:cxnSp>
      <p:sp>
        <p:nvSpPr>
          <p:cNvPr id="3" name="Subtitle 2">
            <a:extLst>
              <a:ext uri="{FF2B5EF4-FFF2-40B4-BE49-F238E27FC236}">
                <a16:creationId xmlns:a16="http://schemas.microsoft.com/office/drawing/2014/main" id="{A50C2EF3-99D9-4628-AE87-518A63D1A222}"/>
              </a:ext>
            </a:extLst>
          </p:cNvPr>
          <p:cNvSpPr txBox="1">
            <a:spLocks/>
          </p:cNvSpPr>
          <p:nvPr/>
        </p:nvSpPr>
        <p:spPr>
          <a:xfrm>
            <a:off x="1108265" y="5295925"/>
            <a:ext cx="9449380" cy="1181252"/>
          </a:xfrm>
          <a:prstGeom prst="rect">
            <a:avLst/>
          </a:prstGeom>
        </p:spPr>
        <p:txBody>
          <a:bodyPr vert="horz" lIns="91440" tIns="45720" rIns="91440" bIns="45720" rtlCol="0" anchor="t">
            <a:normAutofit/>
          </a:bodyPr>
          <a:lstStyle>
            <a:defPPr>
              <a:defRPr lang="en-US"/>
            </a:defPPr>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b="1" u="sng" dirty="0">
                <a:solidFill>
                  <a:schemeClr val="tx1"/>
                </a:solidFill>
                <a:latin typeface="NTFPreCursivefk"/>
              </a:rPr>
              <a:t>Chain of communication</a:t>
            </a:r>
          </a:p>
          <a:p>
            <a:pPr marL="0" indent="0" algn="ctr">
              <a:buNone/>
            </a:pPr>
            <a:r>
              <a:rPr lang="en-GB" sz="2800" dirty="0">
                <a:solidFill>
                  <a:schemeClr val="tx1"/>
                </a:solidFill>
                <a:latin typeface="NTFPreCursivefk"/>
              </a:rPr>
              <a:t>Class Teacher </a:t>
            </a:r>
            <a:r>
              <a:rPr lang="en-GB" sz="2800" dirty="0">
                <a:solidFill>
                  <a:schemeClr val="tx1"/>
                </a:solidFill>
                <a:latin typeface="NTFPreCursivefk"/>
                <a:sym typeface="Wingdings" panose="05000000000000000000" pitchFamily="2" charset="2"/>
              </a:rPr>
              <a:t> Phase Leader   Senior Leadership</a:t>
            </a:r>
            <a:endParaRPr lang="en-GB" sz="2800" dirty="0">
              <a:solidFill>
                <a:schemeClr val="tx1"/>
              </a:solidFill>
              <a:latin typeface="NTFPreCursivefk"/>
            </a:endParaRPr>
          </a:p>
        </p:txBody>
      </p:sp>
    </p:spTree>
    <p:extLst>
      <p:ext uri="{BB962C8B-B14F-4D97-AF65-F5344CB8AC3E}">
        <p14:creationId xmlns:p14="http://schemas.microsoft.com/office/powerpoint/2010/main" val="298297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64" y="111114"/>
            <a:ext cx="8596668" cy="1320800"/>
          </a:xfrm>
        </p:spPr>
        <p:txBody>
          <a:bodyPr>
            <a:normAutofit/>
          </a:bodyPr>
          <a:lstStyle/>
          <a:p>
            <a:pPr algn="ctr"/>
            <a:r>
              <a:rPr lang="en-GB" sz="6500" b="1" u="sng">
                <a:solidFill>
                  <a:schemeClr val="tx1"/>
                </a:solidFill>
                <a:latin typeface="Comic Sans MS"/>
              </a:rPr>
              <a:t>Snacks</a:t>
            </a:r>
          </a:p>
        </p:txBody>
      </p:sp>
      <p:sp>
        <p:nvSpPr>
          <p:cNvPr id="7" name="Title 1"/>
          <p:cNvSpPr txBox="1">
            <a:spLocks/>
          </p:cNvSpPr>
          <p:nvPr/>
        </p:nvSpPr>
        <p:spPr>
          <a:xfrm>
            <a:off x="419450" y="1578061"/>
            <a:ext cx="10437227" cy="44781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i="1" dirty="0">
                <a:solidFill>
                  <a:srgbClr val="0070C0"/>
                </a:solidFill>
                <a:latin typeface="Comic Sans MS"/>
              </a:rPr>
              <a:t>The school provides a piece of fruit for each child </a:t>
            </a:r>
          </a:p>
          <a:p>
            <a:pPr algn="ctr"/>
            <a:endParaRPr lang="en-GB" sz="2400" i="1">
              <a:solidFill>
                <a:srgbClr val="0070C0"/>
              </a:solidFill>
              <a:latin typeface="Comic Sans MS"/>
            </a:endParaRPr>
          </a:p>
          <a:p>
            <a:pPr algn="just"/>
            <a:r>
              <a:rPr lang="en-GB" sz="2800" i="1" dirty="0">
                <a:solidFill>
                  <a:srgbClr val="0070C0"/>
                </a:solidFill>
                <a:latin typeface="Comic Sans MS"/>
              </a:rPr>
              <a:t>This could include:</a:t>
            </a:r>
          </a:p>
          <a:p>
            <a:pPr marL="914400" lvl="1" indent="-457200" algn="just">
              <a:buFont typeface="Arial"/>
              <a:buChar char="•"/>
            </a:pPr>
            <a:r>
              <a:rPr lang="en-GB" sz="2400" i="1" dirty="0">
                <a:solidFill>
                  <a:srgbClr val="0070C0"/>
                </a:solidFill>
                <a:latin typeface="Comic Sans MS"/>
              </a:rPr>
              <a:t>Apples</a:t>
            </a:r>
          </a:p>
          <a:p>
            <a:pPr marL="914400" lvl="1" indent="-457200" algn="just">
              <a:buFont typeface="Arial"/>
              <a:buChar char="•"/>
            </a:pPr>
            <a:r>
              <a:rPr lang="en-GB" sz="2400" i="1" dirty="0">
                <a:solidFill>
                  <a:srgbClr val="0070C0"/>
                </a:solidFill>
                <a:latin typeface="Comic Sans MS"/>
              </a:rPr>
              <a:t>Tomatoes</a:t>
            </a:r>
          </a:p>
          <a:p>
            <a:pPr marL="914400" lvl="1" indent="-457200" algn="just">
              <a:buFont typeface="Arial"/>
              <a:buChar char="•"/>
            </a:pPr>
            <a:r>
              <a:rPr lang="en-GB" sz="2400" i="1" dirty="0">
                <a:solidFill>
                  <a:srgbClr val="0070C0"/>
                </a:solidFill>
                <a:latin typeface="Comic Sans MS"/>
              </a:rPr>
              <a:t>Pears</a:t>
            </a:r>
          </a:p>
          <a:p>
            <a:pPr marL="914400" lvl="1" indent="-457200" algn="just">
              <a:buFont typeface="Arial"/>
              <a:buChar char="•"/>
            </a:pPr>
            <a:r>
              <a:rPr lang="en-GB" sz="2400" i="1" dirty="0">
                <a:solidFill>
                  <a:srgbClr val="0070C0"/>
                </a:solidFill>
                <a:latin typeface="Comic Sans MS"/>
              </a:rPr>
              <a:t>Oranges</a:t>
            </a:r>
          </a:p>
          <a:p>
            <a:pPr marL="914400" lvl="1" indent="-457200" algn="just">
              <a:buFont typeface="Arial"/>
              <a:buChar char="•"/>
            </a:pPr>
            <a:r>
              <a:rPr lang="en-GB" sz="2400" i="1" dirty="0">
                <a:solidFill>
                  <a:srgbClr val="0070C0"/>
                </a:solidFill>
                <a:latin typeface="Comic Sans MS"/>
              </a:rPr>
              <a:t>Snap peas</a:t>
            </a:r>
          </a:p>
          <a:p>
            <a:pPr marL="914400" lvl="1" indent="-457200" algn="just">
              <a:buFont typeface="Arial"/>
              <a:buChar char="•"/>
            </a:pPr>
            <a:r>
              <a:rPr lang="en-GB" sz="2400" i="1" dirty="0">
                <a:solidFill>
                  <a:srgbClr val="0070C0"/>
                </a:solidFill>
                <a:latin typeface="Comic Sans MS"/>
              </a:rPr>
              <a:t>Raisins</a:t>
            </a:r>
          </a:p>
          <a:p>
            <a:pPr marL="914400" lvl="1" indent="-457200" algn="just">
              <a:buFont typeface="Arial"/>
              <a:buChar char="•"/>
            </a:pPr>
            <a:endParaRPr lang="en-GB" sz="3200" i="1" dirty="0">
              <a:solidFill>
                <a:srgbClr val="0070C0"/>
              </a:solidFill>
              <a:latin typeface="Comic Sans MS"/>
            </a:endParaRPr>
          </a:p>
          <a:p>
            <a:pPr lvl="1" algn="just"/>
            <a:r>
              <a:rPr lang="en-GB" sz="3200" i="1" dirty="0">
                <a:solidFill>
                  <a:srgbClr val="0070C0"/>
                </a:solidFill>
                <a:highlight>
                  <a:srgbClr val="FFFF00"/>
                </a:highlight>
                <a:latin typeface="Comic Sans MS"/>
              </a:rPr>
              <a:t>If your child prefers a snack from home, it must be healthy and not include nuts, chocolate or juice.</a:t>
            </a:r>
            <a:endParaRPr lang="en-GB" dirty="0">
              <a:highlight>
                <a:srgbClr val="FFFF00"/>
              </a:highlight>
            </a:endParaRPr>
          </a:p>
          <a:p>
            <a:pPr marL="914400" lvl="1" indent="-457200" algn="just">
              <a:buFont typeface="Arial"/>
              <a:buChar char="•"/>
            </a:pPr>
            <a:endParaRPr lang="en-GB" sz="2400" i="1" dirty="0">
              <a:solidFill>
                <a:srgbClr val="0070C0"/>
              </a:solidFill>
              <a:latin typeface="Comic Sans MS"/>
            </a:endParaRPr>
          </a:p>
        </p:txBody>
      </p:sp>
    </p:spTree>
    <p:extLst>
      <p:ext uri="{BB962C8B-B14F-4D97-AF65-F5344CB8AC3E}">
        <p14:creationId xmlns:p14="http://schemas.microsoft.com/office/powerpoint/2010/main" val="39949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759" y="237010"/>
            <a:ext cx="8625385" cy="3477875"/>
          </a:xfrm>
          <a:prstGeom prst="rect">
            <a:avLst/>
          </a:prstGeom>
          <a:noFill/>
        </p:spPr>
        <p:txBody>
          <a:bodyPr wrap="square" lIns="91440" tIns="45720" rIns="91440" bIns="45720" rtlCol="0" anchor="t">
            <a:spAutoFit/>
          </a:bodyPr>
          <a:lstStyle/>
          <a:p>
            <a:pPr algn="ctr"/>
            <a:endParaRPr lang="en-GB" sz="4400" dirty="0">
              <a:latin typeface="NTFPreCursivefk" panose="03000400000000000000" pitchFamily="66" charset="0"/>
            </a:endParaRPr>
          </a:p>
          <a:p>
            <a:pPr algn="ctr"/>
            <a:endParaRPr lang="en-GB" sz="4400" dirty="0">
              <a:latin typeface="NTFPreCursivefk" panose="03000400000000000000" pitchFamily="66" charset="0"/>
            </a:endParaRPr>
          </a:p>
          <a:p>
            <a:pPr algn="ctr"/>
            <a:r>
              <a:rPr lang="en-GB" sz="4400" i="1" dirty="0">
                <a:latin typeface="NTFPreCursivefk"/>
              </a:rPr>
              <a:t>If you have any further questions, please ask them via Class Dojo. </a:t>
            </a:r>
            <a:r>
              <a:rPr lang="en-GB" sz="4400" dirty="0">
                <a:latin typeface="NTFPreCursivefk"/>
              </a:rPr>
              <a:t> </a:t>
            </a:r>
          </a:p>
          <a:p>
            <a:pPr algn="ctr"/>
            <a:endParaRPr lang="en-GB" sz="4400" dirty="0">
              <a:latin typeface="NTFPreCursivefk" panose="03000400000000000000" pitchFamily="66" charset="0"/>
            </a:endParaRPr>
          </a:p>
        </p:txBody>
      </p:sp>
      <p:pic>
        <p:nvPicPr>
          <p:cNvPr id="5122" name="Picture 2" descr="Q and A … Here are the A's to Your Q's - Catherine Johns"/>
          <p:cNvPicPr>
            <a:picLocks noChangeAspect="1" noChangeArrowheads="1"/>
          </p:cNvPicPr>
          <p:nvPr/>
        </p:nvPicPr>
        <p:blipFill rotWithShape="1">
          <a:blip r:embed="rId2">
            <a:extLst>
              <a:ext uri="{28A0092B-C50C-407E-A947-70E740481C1C}">
                <a14:useLocalDpi xmlns:a14="http://schemas.microsoft.com/office/drawing/2010/main" val="0"/>
              </a:ext>
            </a:extLst>
          </a:blip>
          <a:srcRect t="21371" b="25578"/>
          <a:stretch/>
        </p:blipFill>
        <p:spPr bwMode="auto">
          <a:xfrm>
            <a:off x="1794794" y="3715560"/>
            <a:ext cx="7577314" cy="28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710" y="839789"/>
            <a:ext cx="8596668" cy="1320800"/>
          </a:xfrm>
        </p:spPr>
        <p:txBody>
          <a:bodyPr>
            <a:normAutofit/>
          </a:bodyPr>
          <a:lstStyle/>
          <a:p>
            <a:pPr algn="ctr"/>
            <a:r>
              <a:rPr lang="en-GB" sz="5400" b="1" u="sng" dirty="0">
                <a:solidFill>
                  <a:schemeClr val="tx1"/>
                </a:solidFill>
                <a:latin typeface="NTFPreCursivefk" panose="03000400000000000000" pitchFamily="66" charset="0"/>
              </a:rPr>
              <a:t>Attend</a:t>
            </a:r>
            <a:r>
              <a:rPr lang="en-GB" sz="5400" u="sng" dirty="0">
                <a:solidFill>
                  <a:schemeClr val="tx1"/>
                </a:solidFill>
                <a:latin typeface="NTFPreCursivefk" panose="03000400000000000000" pitchFamily="66" charset="0"/>
              </a:rPr>
              <a:t>a</a:t>
            </a:r>
            <a:r>
              <a:rPr lang="en-GB" sz="5400" b="1" u="sng" dirty="0">
                <a:solidFill>
                  <a:schemeClr val="tx1"/>
                </a:solidFill>
                <a:latin typeface="NTFPreCursivefk" panose="03000400000000000000" pitchFamily="66" charset="0"/>
              </a:rPr>
              <a:t>nce / L</a:t>
            </a:r>
            <a:r>
              <a:rPr lang="en-GB" sz="5400" u="sng" dirty="0">
                <a:solidFill>
                  <a:schemeClr val="tx1"/>
                </a:solidFill>
                <a:latin typeface="NTFPreCursivefk" panose="03000400000000000000" pitchFamily="66" charset="0"/>
              </a:rPr>
              <a:t>a</a:t>
            </a:r>
            <a:r>
              <a:rPr lang="en-GB" sz="5400" b="1" u="sng" dirty="0">
                <a:solidFill>
                  <a:schemeClr val="tx1"/>
                </a:solidFill>
                <a:latin typeface="NTFPreCursivefk" panose="03000400000000000000" pitchFamily="66" charset="0"/>
              </a:rPr>
              <a:t>teness</a:t>
            </a:r>
          </a:p>
        </p:txBody>
      </p:sp>
      <p:sp>
        <p:nvSpPr>
          <p:cNvPr id="3" name="Content Placeholder 2"/>
          <p:cNvSpPr>
            <a:spLocks noGrp="1"/>
          </p:cNvSpPr>
          <p:nvPr>
            <p:ph idx="1"/>
          </p:nvPr>
        </p:nvSpPr>
        <p:spPr>
          <a:xfrm>
            <a:off x="669916" y="1641662"/>
            <a:ext cx="9934222" cy="4364389"/>
          </a:xfrm>
        </p:spPr>
        <p:txBody>
          <a:bodyPr vert="horz" lIns="91440" tIns="45720" rIns="91440" bIns="45720" rtlCol="0" anchor="t">
            <a:normAutofit fontScale="85000" lnSpcReduction="20000"/>
          </a:bodyPr>
          <a:lstStyle/>
          <a:p>
            <a:pPr algn="just">
              <a:lnSpc>
                <a:spcPct val="150000"/>
              </a:lnSpc>
            </a:pPr>
            <a:r>
              <a:rPr lang="en-GB" sz="3600" dirty="0">
                <a:latin typeface="NTFPreCursivefk"/>
              </a:rPr>
              <a:t>Attendance is key to making good progress, so it’s really important to ensure your child attends everyday.</a:t>
            </a:r>
          </a:p>
          <a:p>
            <a:pPr algn="just">
              <a:lnSpc>
                <a:spcPct val="150000"/>
              </a:lnSpc>
            </a:pPr>
            <a:r>
              <a:rPr lang="en-GB" sz="3600" dirty="0">
                <a:latin typeface="NTFPreCursivefk"/>
              </a:rPr>
              <a:t>It is important that your child is at school on time as core subjects take place in the mornings.</a:t>
            </a:r>
          </a:p>
          <a:p>
            <a:pPr algn="just">
              <a:lnSpc>
                <a:spcPct val="150000"/>
              </a:lnSpc>
            </a:pPr>
            <a:r>
              <a:rPr lang="en-GB" sz="3600" dirty="0">
                <a:highlight>
                  <a:srgbClr val="FFFF00"/>
                </a:highlight>
                <a:latin typeface="NTFPreCursivefk"/>
              </a:rPr>
              <a:t>Timings to school day : 8.50am -3.30pm </a:t>
            </a:r>
          </a:p>
          <a:p>
            <a:pPr marL="0" indent="0" algn="just">
              <a:lnSpc>
                <a:spcPct val="150000"/>
              </a:lnSpc>
              <a:buNone/>
            </a:pPr>
            <a:r>
              <a:rPr lang="en-GB" sz="3600" dirty="0">
                <a:highlight>
                  <a:srgbClr val="FFFF00"/>
                </a:highlight>
                <a:latin typeface="NTFPreCursivefk" panose="03000400000000000000" pitchFamily="66" charset="0"/>
              </a:rPr>
              <a:t>Gates close at 9am</a:t>
            </a:r>
          </a:p>
          <a:p>
            <a:pPr marL="0" indent="0" algn="just">
              <a:lnSpc>
                <a:spcPct val="150000"/>
              </a:lnSpc>
              <a:buNone/>
            </a:pPr>
            <a:endParaRPr lang="en-GB" sz="3600" dirty="0">
              <a:highlight>
                <a:srgbClr val="FFFF00"/>
              </a:highlight>
              <a:latin typeface="NTFPreCursivefk" panose="03000400000000000000" pitchFamily="66" charset="0"/>
            </a:endParaRPr>
          </a:p>
        </p:txBody>
      </p:sp>
      <p:pic>
        <p:nvPicPr>
          <p:cNvPr id="2050" name="Picture 2" descr="Perfect Attendance Clip Art Clipart | Perfect attendance, Clip art, Kitchen  design de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378" y="4517464"/>
            <a:ext cx="1965852" cy="196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5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08" y="279797"/>
            <a:ext cx="4587211" cy="807916"/>
          </a:xfrm>
        </p:spPr>
        <p:txBody>
          <a:bodyPr>
            <a:normAutofit fontScale="90000"/>
          </a:bodyPr>
          <a:lstStyle/>
          <a:p>
            <a:pPr algn="ctr">
              <a:lnSpc>
                <a:spcPct val="150000"/>
              </a:lnSpc>
            </a:pPr>
            <a:r>
              <a:rPr lang="en-GB" sz="6000" b="1" u="sng" dirty="0">
                <a:solidFill>
                  <a:schemeClr val="tx1"/>
                </a:solidFill>
                <a:latin typeface="NTFPreCursivefk" panose="03000400000000000000" pitchFamily="66" charset="0"/>
              </a:rPr>
              <a:t>Me</a:t>
            </a:r>
            <a:r>
              <a:rPr lang="en-GB" sz="6000" u="sng" dirty="0">
                <a:solidFill>
                  <a:schemeClr val="tx1"/>
                </a:solidFill>
                <a:latin typeface="NTFPreCursivefk" panose="03000400000000000000" pitchFamily="66" charset="0"/>
              </a:rPr>
              <a:t>a</a:t>
            </a:r>
            <a:r>
              <a:rPr lang="en-GB" sz="6000" b="1" u="sng" dirty="0">
                <a:solidFill>
                  <a:schemeClr val="tx1"/>
                </a:solidFill>
                <a:latin typeface="NTFPreCursivefk" panose="03000400000000000000" pitchFamily="66" charset="0"/>
              </a:rPr>
              <a:t>l selection</a:t>
            </a:r>
          </a:p>
        </p:txBody>
      </p:sp>
      <p:sp>
        <p:nvSpPr>
          <p:cNvPr id="3" name="Content Placeholder 2"/>
          <p:cNvSpPr>
            <a:spLocks noGrp="1"/>
          </p:cNvSpPr>
          <p:nvPr>
            <p:ph idx="1"/>
          </p:nvPr>
        </p:nvSpPr>
        <p:spPr>
          <a:xfrm>
            <a:off x="147184" y="2120653"/>
            <a:ext cx="10747022" cy="3880773"/>
          </a:xfrm>
        </p:spPr>
        <p:txBody>
          <a:bodyPr>
            <a:normAutofit/>
          </a:bodyPr>
          <a:lstStyle/>
          <a:p>
            <a:pPr algn="just">
              <a:lnSpc>
                <a:spcPct val="150000"/>
              </a:lnSpc>
            </a:pPr>
            <a:r>
              <a:rPr lang="en-GB" sz="3600" dirty="0">
                <a:latin typeface="NTFPreCursivefk" panose="03000400000000000000" pitchFamily="66" charset="0"/>
              </a:rPr>
              <a:t>If your child is school dinners, please pre-order lunches at home before 9am. </a:t>
            </a:r>
          </a:p>
          <a:p>
            <a:pPr algn="just">
              <a:lnSpc>
                <a:spcPct val="150000"/>
              </a:lnSpc>
            </a:pPr>
            <a:r>
              <a:rPr lang="en-GB" sz="3600" b="1" dirty="0">
                <a:latin typeface="NTFPreCursivefk" panose="03000400000000000000" pitchFamily="66" charset="0"/>
              </a:rPr>
              <a:t>Even if they </a:t>
            </a:r>
            <a:r>
              <a:rPr lang="en-GB" sz="3600" dirty="0">
                <a:latin typeface="NTFPreCursivefk" panose="03000400000000000000" pitchFamily="66" charset="0"/>
              </a:rPr>
              <a:t>a</a:t>
            </a:r>
            <a:r>
              <a:rPr lang="en-GB" sz="3600" b="1" dirty="0">
                <a:latin typeface="NTFPreCursivefk" panose="03000400000000000000" pitchFamily="66" charset="0"/>
              </a:rPr>
              <a:t>re school dinners, please </a:t>
            </a:r>
            <a:r>
              <a:rPr lang="en-GB" sz="3600" dirty="0">
                <a:latin typeface="NTFPreCursivefk" panose="03000400000000000000" pitchFamily="66" charset="0"/>
              </a:rPr>
              <a:t>ma</a:t>
            </a:r>
            <a:r>
              <a:rPr lang="en-GB" sz="3600" b="1" dirty="0">
                <a:latin typeface="NTFPreCursivefk" panose="03000400000000000000" pitchFamily="66" charset="0"/>
              </a:rPr>
              <a:t>ke s</a:t>
            </a:r>
            <a:r>
              <a:rPr lang="en-GB" sz="3600" dirty="0">
                <a:latin typeface="NTFPreCursivefk" panose="03000400000000000000" pitchFamily="66" charset="0"/>
              </a:rPr>
              <a:t>u</a:t>
            </a:r>
            <a:r>
              <a:rPr lang="en-GB" sz="3600" b="1" dirty="0">
                <a:latin typeface="NTFPreCursivefk" panose="03000400000000000000" pitchFamily="66" charset="0"/>
              </a:rPr>
              <a:t>re that they bring a labelled water bottle with them. </a:t>
            </a:r>
          </a:p>
        </p:txBody>
      </p:sp>
      <p:pic>
        <p:nvPicPr>
          <p:cNvPr id="5" name="Picture 4">
            <a:extLst>
              <a:ext uri="{FF2B5EF4-FFF2-40B4-BE49-F238E27FC236}">
                <a16:creationId xmlns:a16="http://schemas.microsoft.com/office/drawing/2014/main" id="{102B37C0-8C35-46AD-ACC4-8459317B1E8C}"/>
              </a:ext>
            </a:extLst>
          </p:cNvPr>
          <p:cNvPicPr>
            <a:picLocks noChangeAspect="1"/>
          </p:cNvPicPr>
          <p:nvPr/>
        </p:nvPicPr>
        <p:blipFill>
          <a:blip r:embed="rId2"/>
          <a:stretch>
            <a:fillRect/>
          </a:stretch>
        </p:blipFill>
        <p:spPr>
          <a:xfrm>
            <a:off x="9306215" y="0"/>
            <a:ext cx="2885785" cy="1713933"/>
          </a:xfrm>
          <a:prstGeom prst="rect">
            <a:avLst/>
          </a:prstGeom>
        </p:spPr>
      </p:pic>
    </p:spTree>
    <p:extLst>
      <p:ext uri="{BB962C8B-B14F-4D97-AF65-F5344CB8AC3E}">
        <p14:creationId xmlns:p14="http://schemas.microsoft.com/office/powerpoint/2010/main" val="12165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lothes with different colors&#10;&#10;AI-generated content may be incorrect.">
            <a:extLst>
              <a:ext uri="{FF2B5EF4-FFF2-40B4-BE49-F238E27FC236}">
                <a16:creationId xmlns:a16="http://schemas.microsoft.com/office/drawing/2014/main" id="{D7B91D09-5FF1-CEB5-9731-E165B9306C9D}"/>
              </a:ext>
            </a:extLst>
          </p:cNvPr>
          <p:cNvPicPr>
            <a:picLocks noChangeAspect="1"/>
          </p:cNvPicPr>
          <p:nvPr/>
        </p:nvPicPr>
        <p:blipFill>
          <a:blip r:embed="rId2"/>
          <a:stretch>
            <a:fillRect/>
          </a:stretch>
        </p:blipFill>
        <p:spPr>
          <a:xfrm>
            <a:off x="3596434" y="535351"/>
            <a:ext cx="8276651" cy="6200430"/>
          </a:xfrm>
          <a:prstGeom prst="rect">
            <a:avLst/>
          </a:prstGeom>
        </p:spPr>
      </p:pic>
      <p:sp>
        <p:nvSpPr>
          <p:cNvPr id="3" name="TextBox 2">
            <a:extLst>
              <a:ext uri="{FF2B5EF4-FFF2-40B4-BE49-F238E27FC236}">
                <a16:creationId xmlns:a16="http://schemas.microsoft.com/office/drawing/2014/main" id="{F8CBA5BC-9538-07D1-DFCB-B83F8FA38B6E}"/>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t>Uniform</a:t>
            </a:r>
          </a:p>
        </p:txBody>
      </p:sp>
      <p:sp>
        <p:nvSpPr>
          <p:cNvPr id="4" name="TextBox 3">
            <a:extLst>
              <a:ext uri="{FF2B5EF4-FFF2-40B4-BE49-F238E27FC236}">
                <a16:creationId xmlns:a16="http://schemas.microsoft.com/office/drawing/2014/main" id="{0182A3E2-DF80-DFA9-9E16-5AFD6CDF48DA}"/>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document can be found on our school website under the 'parents' tab. </a:t>
            </a:r>
          </a:p>
        </p:txBody>
      </p:sp>
    </p:spTree>
    <p:extLst>
      <p:ext uri="{BB962C8B-B14F-4D97-AF65-F5344CB8AC3E}">
        <p14:creationId xmlns:p14="http://schemas.microsoft.com/office/powerpoint/2010/main" val="140877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1D66D1C-CD61-9181-C391-E6460F780EAE}"/>
              </a:ext>
            </a:extLst>
          </p:cNvPr>
          <p:cNvPicPr>
            <a:picLocks noChangeAspect="1"/>
          </p:cNvPicPr>
          <p:nvPr/>
        </p:nvPicPr>
        <p:blipFill>
          <a:blip r:embed="rId2"/>
          <a:stretch>
            <a:fillRect/>
          </a:stretch>
        </p:blipFill>
        <p:spPr>
          <a:xfrm>
            <a:off x="3049663" y="599042"/>
            <a:ext cx="9058045" cy="6091409"/>
          </a:xfrm>
          <a:prstGeom prst="rect">
            <a:avLst/>
          </a:prstGeom>
        </p:spPr>
      </p:pic>
      <p:sp>
        <p:nvSpPr>
          <p:cNvPr id="4" name="TextBox 3">
            <a:extLst>
              <a:ext uri="{FF2B5EF4-FFF2-40B4-BE49-F238E27FC236}">
                <a16:creationId xmlns:a16="http://schemas.microsoft.com/office/drawing/2014/main" id="{D3CBC192-ED48-35D4-ECB8-4BE6DFA5C481}"/>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t>Uniform</a:t>
            </a:r>
          </a:p>
        </p:txBody>
      </p:sp>
      <p:sp>
        <p:nvSpPr>
          <p:cNvPr id="6" name="TextBox 5">
            <a:extLst>
              <a:ext uri="{FF2B5EF4-FFF2-40B4-BE49-F238E27FC236}">
                <a16:creationId xmlns:a16="http://schemas.microsoft.com/office/drawing/2014/main" id="{882A9FE1-A836-B038-02C6-69AC69540900}"/>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document can be found on our school website under the 'parents' tab. </a:t>
            </a:r>
          </a:p>
        </p:txBody>
      </p:sp>
    </p:spTree>
    <p:extLst>
      <p:ext uri="{BB962C8B-B14F-4D97-AF65-F5344CB8AC3E}">
        <p14:creationId xmlns:p14="http://schemas.microsoft.com/office/powerpoint/2010/main" val="162886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75EA8-8BAF-86EE-061E-140C4C279B89}"/>
              </a:ext>
            </a:extLst>
          </p:cNvPr>
          <p:cNvSpPr>
            <a:spLocks noGrp="1"/>
          </p:cNvSpPr>
          <p:nvPr>
            <p:ph idx="1"/>
          </p:nvPr>
        </p:nvSpPr>
        <p:spPr>
          <a:xfrm>
            <a:off x="677334" y="1837708"/>
            <a:ext cx="8596668" cy="3880773"/>
          </a:xfrm>
        </p:spPr>
        <p:txBody>
          <a:bodyPr vert="horz" lIns="91440" tIns="45720" rIns="91440" bIns="45720" rtlCol="0" anchor="t">
            <a:normAutofit/>
          </a:bodyPr>
          <a:lstStyle/>
          <a:p>
            <a:pPr marL="0" indent="0">
              <a:buNone/>
            </a:pPr>
            <a:endParaRPr lang="en-US" dirty="0"/>
          </a:p>
          <a:p>
            <a:r>
              <a:rPr lang="en-US" sz="2400" dirty="0"/>
              <a:t>Black/Navy shorts </a:t>
            </a:r>
          </a:p>
          <a:p>
            <a:r>
              <a:rPr lang="en-US" sz="2400" dirty="0"/>
              <a:t>Plain white or blue T-shirt</a:t>
            </a:r>
          </a:p>
          <a:p>
            <a:r>
              <a:rPr lang="en-US" sz="2400" dirty="0"/>
              <a:t>Black </a:t>
            </a:r>
            <a:r>
              <a:rPr lang="en-US" sz="2400" err="1"/>
              <a:t>plimsolls</a:t>
            </a:r>
            <a:r>
              <a:rPr lang="en-US" sz="2400" dirty="0"/>
              <a:t> or trainers</a:t>
            </a:r>
          </a:p>
          <a:p>
            <a:r>
              <a:rPr lang="en-US" sz="2400" dirty="0"/>
              <a:t>Black or Navy track suit or jogging bottoms for outdoor games in cold weather</a:t>
            </a:r>
          </a:p>
          <a:p>
            <a:r>
              <a:rPr lang="en-US" sz="2400" dirty="0"/>
              <a:t>Pupils can also wear their school uniform jumper on top during colder weather </a:t>
            </a:r>
          </a:p>
          <a:p>
            <a:endParaRPr lang="en-US" dirty="0"/>
          </a:p>
        </p:txBody>
      </p:sp>
      <p:sp>
        <p:nvSpPr>
          <p:cNvPr id="7" name="Title 1">
            <a:extLst>
              <a:ext uri="{FF2B5EF4-FFF2-40B4-BE49-F238E27FC236}">
                <a16:creationId xmlns:a16="http://schemas.microsoft.com/office/drawing/2014/main" id="{18574433-96B9-830D-9BE0-82F90EBD7E59}"/>
              </a:ext>
            </a:extLst>
          </p:cNvPr>
          <p:cNvSpPr txBox="1">
            <a:spLocks/>
          </p:cNvSpPr>
          <p:nvPr/>
        </p:nvSpPr>
        <p:spPr>
          <a:xfrm>
            <a:off x="1284037" y="536324"/>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500" b="1" u="sng" dirty="0">
                <a:solidFill>
                  <a:schemeClr val="tx1"/>
                </a:solidFill>
                <a:latin typeface="NTFPreCursivefk"/>
              </a:rPr>
              <a:t>P.E. Uniform</a:t>
            </a:r>
            <a:endParaRPr lang="en-GB" sz="5500" b="1" u="sng" dirty="0">
              <a:solidFill>
                <a:schemeClr val="tx1"/>
              </a:solidFill>
              <a:latin typeface="NTFPreCursivefk" panose="03000400000000000000" pitchFamily="66" charset="0"/>
            </a:endParaRPr>
          </a:p>
        </p:txBody>
      </p:sp>
      <p:pic>
        <p:nvPicPr>
          <p:cNvPr id="11" name="Picture 2" descr="about">
            <a:extLst>
              <a:ext uri="{FF2B5EF4-FFF2-40B4-BE49-F238E27FC236}">
                <a16:creationId xmlns:a16="http://schemas.microsoft.com/office/drawing/2014/main" id="{66391766-056E-C0A4-F577-D4560EB8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 y="183797"/>
            <a:ext cx="1958075" cy="1746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a:extLst>
              <a:ext uri="{FF2B5EF4-FFF2-40B4-BE49-F238E27FC236}">
                <a16:creationId xmlns:a16="http://schemas.microsoft.com/office/drawing/2014/main" id="{7004B041-0DF5-A64B-F8E6-482E2D281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509" y="110419"/>
            <a:ext cx="1958075" cy="17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8596668" cy="1320800"/>
          </a:xfrm>
        </p:spPr>
        <p:txBody>
          <a:bodyPr>
            <a:normAutofit/>
          </a:bodyPr>
          <a:lstStyle/>
          <a:p>
            <a:pPr algn="ctr"/>
            <a:r>
              <a:rPr lang="en-GB" sz="5000" b="1" u="sng" dirty="0">
                <a:solidFill>
                  <a:schemeClr val="tx1"/>
                </a:solidFill>
                <a:latin typeface="NTFPreCursivefk" panose="03000400000000000000" pitchFamily="66" charset="0"/>
              </a:rPr>
              <a:t>P.E. d</a:t>
            </a:r>
            <a:r>
              <a:rPr lang="en-GB" sz="5000" u="sng" dirty="0">
                <a:solidFill>
                  <a:schemeClr val="tx1"/>
                </a:solidFill>
                <a:latin typeface="NTFPreCursivefk" panose="03000400000000000000" pitchFamily="66" charset="0"/>
              </a:rPr>
              <a:t>a</a:t>
            </a:r>
            <a:r>
              <a:rPr lang="en-GB" sz="5000" b="1" u="sng" dirty="0">
                <a:solidFill>
                  <a:schemeClr val="tx1"/>
                </a:solidFill>
                <a:latin typeface="NTFPreCursivefk" panose="03000400000000000000" pitchFamily="66" charset="0"/>
              </a:rPr>
              <a:t>ys</a:t>
            </a:r>
          </a:p>
        </p:txBody>
      </p:sp>
      <p:sp>
        <p:nvSpPr>
          <p:cNvPr id="3" name="Content Placeholder 2"/>
          <p:cNvSpPr>
            <a:spLocks noGrp="1"/>
          </p:cNvSpPr>
          <p:nvPr>
            <p:ph idx="1"/>
          </p:nvPr>
        </p:nvSpPr>
        <p:spPr>
          <a:xfrm>
            <a:off x="632177" y="2977227"/>
            <a:ext cx="9934222" cy="3880773"/>
          </a:xfrm>
        </p:spPr>
        <p:txBody>
          <a:bodyPr vert="horz" lIns="91440" tIns="45720" rIns="91440" bIns="45720" rtlCol="0" anchor="t">
            <a:normAutofit/>
          </a:bodyPr>
          <a:lstStyle/>
          <a:p>
            <a:pPr>
              <a:lnSpc>
                <a:spcPct val="150000"/>
              </a:lnSpc>
            </a:pPr>
            <a:r>
              <a:rPr lang="en-GB" sz="3600" b="1" u="sng" dirty="0">
                <a:latin typeface="NTFPreCursivefk"/>
              </a:rPr>
              <a:t>Outdoor P.E. slots:</a:t>
            </a:r>
          </a:p>
          <a:p>
            <a:pPr>
              <a:lnSpc>
                <a:spcPct val="150000"/>
              </a:lnSpc>
            </a:pPr>
            <a:r>
              <a:rPr lang="en-GB" sz="3600" dirty="0">
                <a:latin typeface="NTFPreCursivefk"/>
              </a:rPr>
              <a:t>Johnson Class: Tuesday</a:t>
            </a:r>
          </a:p>
          <a:p>
            <a:pPr>
              <a:lnSpc>
                <a:spcPct val="150000"/>
              </a:lnSpc>
            </a:pPr>
            <a:r>
              <a:rPr lang="en-GB" sz="3600" dirty="0">
                <a:latin typeface="NTFPreCursivefk"/>
              </a:rPr>
              <a:t>Cousteau Class: Tuesday</a:t>
            </a:r>
            <a:endParaRPr lang="en-GB" dirty="0"/>
          </a:p>
          <a:p>
            <a:pPr>
              <a:lnSpc>
                <a:spcPct val="150000"/>
              </a:lnSpc>
            </a:pPr>
            <a:r>
              <a:rPr lang="en-GB" sz="3600" dirty="0">
                <a:latin typeface="NTFPreCursivefk"/>
              </a:rPr>
              <a:t>Shackleton Class: Thursday</a:t>
            </a:r>
            <a:endParaRPr lang="en-GB" sz="3600" dirty="0">
              <a:latin typeface="NTFPreCursivefk" panose="03000400000000000000" pitchFamily="66" charset="0"/>
            </a:endParaRPr>
          </a:p>
          <a:p>
            <a:pPr>
              <a:lnSpc>
                <a:spcPct val="150000"/>
              </a:lnSpc>
            </a:pPr>
            <a:endParaRPr lang="en-GB" sz="3600" dirty="0">
              <a:latin typeface="NTFPreCursivefk" panose="03000400000000000000" pitchFamily="66" charset="0"/>
            </a:endParaRPr>
          </a:p>
        </p:txBody>
      </p:sp>
      <p:pic>
        <p:nvPicPr>
          <p:cNvPr id="5"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15" y="312428"/>
            <a:ext cx="1941566" cy="16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26" y="205183"/>
            <a:ext cx="1941566" cy="1617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71040" y="1923244"/>
            <a:ext cx="9395359" cy="1320800"/>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000" i="1" dirty="0">
                <a:solidFill>
                  <a:srgbClr val="0070C0"/>
                </a:solidFill>
                <a:latin typeface="NTFPreCursivefk" panose="03000400000000000000" pitchFamily="66" charset="0"/>
              </a:rPr>
              <a:t>Please ensure that your child wears their P.E. kit to school, underneath their jumper. </a:t>
            </a:r>
          </a:p>
        </p:txBody>
      </p:sp>
    </p:spTree>
    <p:extLst>
      <p:ext uri="{BB962C8B-B14F-4D97-AF65-F5344CB8AC3E}">
        <p14:creationId xmlns:p14="http://schemas.microsoft.com/office/powerpoint/2010/main" val="79241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9;p24">
            <a:extLst>
              <a:ext uri="{FF2B5EF4-FFF2-40B4-BE49-F238E27FC236}">
                <a16:creationId xmlns:a16="http://schemas.microsoft.com/office/drawing/2014/main" id="{5CC7E99D-DFF6-644F-1737-9BF0FA9DCBC9}"/>
              </a:ext>
            </a:extLst>
          </p:cNvPr>
          <p:cNvSpPr/>
          <p:nvPr/>
        </p:nvSpPr>
        <p:spPr>
          <a:xfrm>
            <a:off x="730347" y="543510"/>
            <a:ext cx="10304585" cy="52629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2800" b="1" u="sng" dirty="0">
                <a:solidFill>
                  <a:schemeClr val="tx1"/>
                </a:solidFill>
                <a:latin typeface="Recursive"/>
                <a:ea typeface="Recursive"/>
                <a:cs typeface="Recursive"/>
                <a:sym typeface="Recursive"/>
              </a:rPr>
              <a:t>Differences between Reception and Year 1</a:t>
            </a:r>
            <a:endParaRPr lang="en-US" b="1">
              <a:solidFill>
                <a:schemeClr val="tx1"/>
              </a:solidFill>
            </a:endParaRPr>
          </a:p>
          <a:p>
            <a:pPr marL="0" marR="0" lvl="0" indent="0" algn="ctr" rtl="0">
              <a:spcBef>
                <a:spcPts val="0"/>
              </a:spcBef>
              <a:spcAft>
                <a:spcPts val="0"/>
              </a:spcAft>
              <a:buNone/>
            </a:pPr>
            <a:endParaRPr sz="2800" dirty="0">
              <a:solidFill>
                <a:schemeClr val="dk1"/>
              </a:solidFill>
              <a:latin typeface="Recursive"/>
              <a:ea typeface="Recursive"/>
              <a:cs typeface="Recursive"/>
              <a:sym typeface="Recursive"/>
            </a:endParaRPr>
          </a:p>
          <a:p>
            <a:pPr marL="457200" indent="-457200" algn="ctr">
              <a:buFont typeface="Arial" panose="020B0604020202020204" pitchFamily="34" charset="0"/>
              <a:buChar char="•"/>
            </a:pPr>
            <a:r>
              <a:rPr lang="en-US" sz="2800" dirty="0">
                <a:solidFill>
                  <a:schemeClr val="dk1"/>
                </a:solidFill>
                <a:latin typeface="Recursive"/>
                <a:ea typeface="Recursive"/>
                <a:cs typeface="Recursive"/>
                <a:sym typeface="Recursive"/>
              </a:rPr>
              <a:t>The children’s day is more structured with a distinct separation between play and learning.</a:t>
            </a:r>
            <a:endParaRPr dirty="0">
              <a:solidFill>
                <a:schemeClr val="dk1"/>
              </a:solidFill>
            </a:endParaRPr>
          </a:p>
          <a:p>
            <a:pPr marL="457200" marR="0" lvl="0" indent="-457200" algn="ctr" rtl="0">
              <a:spcBef>
                <a:spcPts val="0"/>
              </a:spcBef>
              <a:spcAft>
                <a:spcPts val="0"/>
              </a:spcAft>
              <a:buFont typeface="Arial" panose="020B0604020202020204" pitchFamily="34" charset="0"/>
              <a:buChar char="•"/>
            </a:pPr>
            <a:endParaRPr sz="2800" dirty="0">
              <a:solidFill>
                <a:schemeClr val="dk1"/>
              </a:solidFill>
              <a:latin typeface="Recursive"/>
              <a:ea typeface="Recursive"/>
              <a:cs typeface="Recursive"/>
              <a:sym typeface="Recursive"/>
            </a:endParaRPr>
          </a:p>
          <a:p>
            <a:pPr marL="457200" marR="0" lvl="0" indent="-457200" algn="ctr" rtl="0">
              <a:spcBef>
                <a:spcPts val="0"/>
              </a:spcBef>
              <a:spcAft>
                <a:spcPts val="0"/>
              </a:spcAft>
              <a:buFont typeface="Arial" panose="020B0604020202020204" pitchFamily="34" charset="0"/>
              <a:buChar char="•"/>
            </a:pPr>
            <a:r>
              <a:rPr lang="en-US" sz="2800" dirty="0">
                <a:solidFill>
                  <a:schemeClr val="dk1"/>
                </a:solidFill>
                <a:latin typeface="Recursive"/>
                <a:ea typeface="Recursive"/>
                <a:cs typeface="Recursive"/>
                <a:sym typeface="Recursive"/>
              </a:rPr>
              <a:t>Children’s learning is categorized into clear subjects.</a:t>
            </a:r>
            <a:endParaRPr dirty="0">
              <a:solidFill>
                <a:schemeClr val="dk1"/>
              </a:solidFill>
            </a:endParaRPr>
          </a:p>
          <a:p>
            <a:pPr marL="457200" marR="0" lvl="0" indent="-457200" algn="ctr" rtl="0">
              <a:spcBef>
                <a:spcPts val="0"/>
              </a:spcBef>
              <a:spcAft>
                <a:spcPts val="0"/>
              </a:spcAft>
              <a:buFont typeface="Arial" panose="020B0604020202020204" pitchFamily="34" charset="0"/>
              <a:buChar char="•"/>
            </a:pPr>
            <a:endParaRPr sz="2800" dirty="0">
              <a:solidFill>
                <a:schemeClr val="dk1"/>
              </a:solidFill>
              <a:latin typeface="Recursive"/>
              <a:ea typeface="Recursive"/>
              <a:cs typeface="Recursive"/>
              <a:sym typeface="Recursive"/>
            </a:endParaRPr>
          </a:p>
          <a:p>
            <a:pPr marL="457200" marR="0" lvl="0" indent="-457200" algn="ctr" rtl="0">
              <a:spcBef>
                <a:spcPts val="0"/>
              </a:spcBef>
              <a:spcAft>
                <a:spcPts val="0"/>
              </a:spcAft>
              <a:buFont typeface="Arial" panose="020B0604020202020204" pitchFamily="34" charset="0"/>
              <a:buChar char="•"/>
            </a:pPr>
            <a:r>
              <a:rPr lang="en-US" sz="2800" dirty="0">
                <a:solidFill>
                  <a:schemeClr val="dk1"/>
                </a:solidFill>
                <a:latin typeface="Recursive"/>
                <a:ea typeface="Recursive"/>
                <a:cs typeface="Recursive"/>
                <a:sym typeface="Recursive"/>
              </a:rPr>
              <a:t>Children are expected to sit for longer periods.</a:t>
            </a:r>
            <a:endParaRPr dirty="0"/>
          </a:p>
          <a:p>
            <a:pPr marL="457200" marR="0" lvl="0" indent="-457200" algn="ctr" rtl="0">
              <a:spcBef>
                <a:spcPts val="0"/>
              </a:spcBef>
              <a:spcAft>
                <a:spcPts val="0"/>
              </a:spcAft>
              <a:buFont typeface="Arial" panose="020B0604020202020204" pitchFamily="34" charset="0"/>
              <a:buChar char="•"/>
            </a:pPr>
            <a:endParaRPr sz="2800" dirty="0">
              <a:solidFill>
                <a:schemeClr val="dk1"/>
              </a:solidFill>
              <a:latin typeface="Recursive"/>
              <a:ea typeface="Recursive"/>
              <a:cs typeface="Recursive"/>
              <a:sym typeface="Recursive"/>
            </a:endParaRPr>
          </a:p>
          <a:p>
            <a:pPr marL="457200" marR="0" lvl="0" indent="-457200" algn="ctr" rtl="0">
              <a:spcBef>
                <a:spcPts val="0"/>
              </a:spcBef>
              <a:spcAft>
                <a:spcPts val="0"/>
              </a:spcAft>
              <a:buFont typeface="Arial" panose="020B0604020202020204" pitchFamily="34" charset="0"/>
              <a:buChar char="•"/>
            </a:pPr>
            <a:r>
              <a:rPr lang="en-US" sz="2800" dirty="0">
                <a:solidFill>
                  <a:schemeClr val="dk1"/>
                </a:solidFill>
                <a:latin typeface="Recursive"/>
                <a:ea typeface="Recursive"/>
                <a:cs typeface="Recursive"/>
                <a:sym typeface="Recursive"/>
              </a:rPr>
              <a:t>Children have less choice in deciding how they learn.</a:t>
            </a:r>
            <a:endParaRPr dirty="0"/>
          </a:p>
          <a:p>
            <a:pPr marL="457200" marR="0" lvl="0" indent="-457200" algn="ctr" rtl="0">
              <a:spcBef>
                <a:spcPts val="0"/>
              </a:spcBef>
              <a:spcAft>
                <a:spcPts val="0"/>
              </a:spcAft>
              <a:buFont typeface="Arial" panose="020B0604020202020204" pitchFamily="34" charset="0"/>
              <a:buChar char="•"/>
            </a:pPr>
            <a:endParaRPr sz="2800" dirty="0">
              <a:solidFill>
                <a:schemeClr val="dk1"/>
              </a:solidFill>
              <a:latin typeface="Recursive"/>
              <a:ea typeface="Recursive"/>
              <a:cs typeface="Recursive"/>
              <a:sym typeface="Recursive"/>
            </a:endParaRPr>
          </a:p>
          <a:p>
            <a:pPr marL="457200" marR="0" lvl="0" indent="-457200" algn="ctr" rtl="0">
              <a:spcBef>
                <a:spcPts val="0"/>
              </a:spcBef>
              <a:spcAft>
                <a:spcPts val="0"/>
              </a:spcAft>
              <a:buFont typeface="Arial" panose="020B0604020202020204" pitchFamily="34" charset="0"/>
              <a:buChar char="•"/>
            </a:pPr>
            <a:r>
              <a:rPr lang="en-US" sz="2800" dirty="0">
                <a:solidFill>
                  <a:schemeClr val="dk1"/>
                </a:solidFill>
                <a:latin typeface="Recursive"/>
                <a:ea typeface="Recursive"/>
                <a:cs typeface="Recursive"/>
                <a:sym typeface="Recursive"/>
              </a:rPr>
              <a:t>No continuous provision for outdoor learning.</a:t>
            </a:r>
            <a:endParaRPr dirty="0"/>
          </a:p>
        </p:txBody>
      </p:sp>
    </p:spTree>
    <p:extLst>
      <p:ext uri="{BB962C8B-B14F-4D97-AF65-F5344CB8AC3E}">
        <p14:creationId xmlns:p14="http://schemas.microsoft.com/office/powerpoint/2010/main" val="34083867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b1ae2a-a991-4543-ba38-9824185ec6ef">
      <Terms xmlns="http://schemas.microsoft.com/office/infopath/2007/PartnerControls"/>
    </lcf76f155ced4ddcb4097134ff3c332f>
    <TaxCatchAll xmlns="4e1d7998-31f9-4aaf-ab34-18ca85a301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DAFC6DDF46B84FAF4D041F6F0FDB61" ma:contentTypeVersion="16" ma:contentTypeDescription="Create a new document." ma:contentTypeScope="" ma:versionID="afec520e0f3aa8294c017bd2456b0a67">
  <xsd:schema xmlns:xsd="http://www.w3.org/2001/XMLSchema" xmlns:xs="http://www.w3.org/2001/XMLSchema" xmlns:p="http://schemas.microsoft.com/office/2006/metadata/properties" xmlns:ns2="b5b1ae2a-a991-4543-ba38-9824185ec6ef" xmlns:ns3="4e1d7998-31f9-4aaf-ab34-18ca85a301e6" targetNamespace="http://schemas.microsoft.com/office/2006/metadata/properties" ma:root="true" ma:fieldsID="e2094b1dbd035be095537b9ec29fc3d1" ns2:_="" ns3:_="">
    <xsd:import namespace="b5b1ae2a-a991-4543-ba38-9824185ec6ef"/>
    <xsd:import namespace="4e1d7998-31f9-4aaf-ab34-18ca85a301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1ae2a-a991-4543-ba38-9824185ec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2852f-c736-4bb9-8cb7-27e9d498433f"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d7998-31f9-4aaf-ab34-18ca85a301e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f48a09d-7637-4ece-a2f9-1765ed403976}" ma:internalName="TaxCatchAll" ma:showField="CatchAllData" ma:web="4e1d7998-31f9-4aaf-ab34-18ca85a301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76281-FF4B-465C-AD61-45020FB2E635}">
  <ds:schemaRefs>
    <ds:schemaRef ds:uri="http://schemas.microsoft.com/office/2006/metadata/properties"/>
    <ds:schemaRef ds:uri="http://schemas.microsoft.com/office/infopath/2007/PartnerControls"/>
    <ds:schemaRef ds:uri="b5b1ae2a-a991-4543-ba38-9824185ec6ef"/>
    <ds:schemaRef ds:uri="4e1d7998-31f9-4aaf-ab34-18ca85a301e6"/>
  </ds:schemaRefs>
</ds:datastoreItem>
</file>

<file path=customXml/itemProps2.xml><?xml version="1.0" encoding="utf-8"?>
<ds:datastoreItem xmlns:ds="http://schemas.openxmlformats.org/officeDocument/2006/customXml" ds:itemID="{64CBBB20-55C0-4307-83A7-BD0ABF88B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1ae2a-a991-4543-ba38-9824185ec6ef"/>
    <ds:schemaRef ds:uri="4e1d7998-31f9-4aaf-ab34-18ca85a30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4CC69-1CAB-4E45-9872-60C59A16AE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175</TotalTime>
  <Words>1223</Words>
  <Application>Microsoft Office PowerPoint</Application>
  <PresentationFormat>Widescreen</PresentationFormat>
  <Paragraphs>129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Year 1 Welcome Meeting </vt:lpstr>
      <vt:lpstr>Meeting the Year 1 team</vt:lpstr>
      <vt:lpstr>Attendance / Lateness</vt:lpstr>
      <vt:lpstr>Meal selection</vt:lpstr>
      <vt:lpstr>PowerPoint Presentation</vt:lpstr>
      <vt:lpstr>PowerPoint Presentation</vt:lpstr>
      <vt:lpstr>PowerPoint Presentation</vt:lpstr>
      <vt:lpstr>P.E. days</vt:lpstr>
      <vt:lpstr>PowerPoint Presentation</vt:lpstr>
      <vt:lpstr>Writing </vt:lpstr>
      <vt:lpstr>Reading</vt:lpstr>
      <vt:lpstr>Reading – Oxford Reading Buddy</vt:lpstr>
      <vt:lpstr>Reading books</vt:lpstr>
      <vt:lpstr>PowerPoint Presentation</vt:lpstr>
      <vt:lpstr>Relationship and Health Education (RHE) </vt:lpstr>
      <vt:lpstr>Maths – Maths Mastery</vt:lpstr>
      <vt:lpstr>Homework</vt:lpstr>
      <vt:lpstr>Birthdays</vt:lpstr>
      <vt:lpstr>Educational visits</vt:lpstr>
      <vt:lpstr>Snacks</vt:lpstr>
      <vt:lpstr>PowerPoint Presentation</vt:lpstr>
    </vt:vector>
  </TitlesOfParts>
  <Company>Chadwell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pmackie2.317</dc:creator>
  <cp:lastModifiedBy>Emin, F</cp:lastModifiedBy>
  <cp:revision>228</cp:revision>
  <dcterms:created xsi:type="dcterms:W3CDTF">2020-09-22T15:48:31Z</dcterms:created>
  <dcterms:modified xsi:type="dcterms:W3CDTF">2025-09-16T15:17:47Z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0x0101003EDAFC6DDF46B84FAF4D041F6F0FDB61</vt:lpwstr>
  </property>
  <property fmtid="{D5CDD505-2E9C-101B-9397-08002B2CF9AE}" pid="3" name="MediaServiceImageTags">
    <vt:lpwstr/>
  </property>
</Properties>
</file>